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Lst>
  <p:sldIdLst>
    <p:sldId id="753" r:id="rId4"/>
    <p:sldId id="679" r:id="rId5"/>
    <p:sldId id="680" r:id="rId6"/>
    <p:sldId id="681" r:id="rId7"/>
    <p:sldId id="683" r:id="rId8"/>
    <p:sldId id="684" r:id="rId9"/>
    <p:sldId id="685" r:id="rId10"/>
    <p:sldId id="686" r:id="rId11"/>
    <p:sldId id="687" r:id="rId12"/>
    <p:sldId id="689" r:id="rId13"/>
    <p:sldId id="756" r:id="rId14"/>
    <p:sldId id="757" r:id="rId15"/>
    <p:sldId id="690" r:id="rId16"/>
    <p:sldId id="758" r:id="rId17"/>
    <p:sldId id="691" r:id="rId18"/>
    <p:sldId id="692" r:id="rId19"/>
    <p:sldId id="693" r:id="rId20"/>
    <p:sldId id="759" r:id="rId21"/>
    <p:sldId id="694" r:id="rId22"/>
    <p:sldId id="695" r:id="rId23"/>
    <p:sldId id="696" r:id="rId24"/>
    <p:sldId id="697" r:id="rId25"/>
    <p:sldId id="760" r:id="rId26"/>
    <p:sldId id="768" r:id="rId27"/>
    <p:sldId id="761" r:id="rId28"/>
    <p:sldId id="764" r:id="rId29"/>
    <p:sldId id="766" r:id="rId30"/>
    <p:sldId id="762" r:id="rId31"/>
    <p:sldId id="767" r:id="rId32"/>
  </p:sldIdLst>
  <p:sldSz cx="9144000" cy="6858000" type="screen4x3"/>
  <p:notesSz cx="6858000" cy="9144000"/>
  <p:defaultTextStyle>
    <a:defPPr>
      <a:defRPr lang="ru-RU"/>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CFF"/>
    <a:srgbClr val="CCFFCC"/>
    <a:srgbClr val="FFCCFF"/>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595" autoAdjust="0"/>
  </p:normalViewPr>
  <p:slideViewPr>
    <p:cSldViewPr>
      <p:cViewPr>
        <p:scale>
          <a:sx n="73" d="100"/>
          <a:sy n="73" d="100"/>
        </p:scale>
        <p:origin x="-126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5CF51-6417-4D00-AECA-C83CC882BE04}" type="doc">
      <dgm:prSet loTypeId="urn:microsoft.com/office/officeart/2005/8/layout/orgChart1" loCatId="hierarchy" qsTypeId="urn:microsoft.com/office/officeart/2005/8/quickstyle/simple1" qsCatId="simple" csTypeId="urn:microsoft.com/office/officeart/2005/8/colors/accent1_2" csCatId="accent1" phldr="1"/>
      <dgm:spPr/>
    </dgm:pt>
    <dgm:pt modelId="{B298C988-EDE6-433F-B90C-4703F8D6606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sz="2800" b="0" i="0" u="none" strike="noStrike" cap="none" normalizeH="0" baseline="0" dirty="0" smtClean="0">
              <a:ln>
                <a:noFill/>
              </a:ln>
              <a:solidFill>
                <a:schemeClr val="tx1"/>
              </a:solidFill>
              <a:effectLst/>
              <a:latin typeface="Times New Roman" panose="02020603050405020304" pitchFamily="18" charset="0"/>
            </a:rPr>
            <a:t>Komenskiyning bolani yosh davrlarga bo’lishda tabiiylik printsipiga amal qilib, bola yoshini davrlarga bo’ladi:</a:t>
          </a:r>
          <a:endParaRPr kumimoji="0" lang="ru-RU" altLang="ru-RU" sz="2800" b="0" i="0" u="none" strike="noStrike" cap="none" normalizeH="0" baseline="0" dirty="0" smtClean="0">
            <a:ln>
              <a:noFill/>
            </a:ln>
            <a:solidFill>
              <a:schemeClr val="tx1"/>
            </a:solidFill>
            <a:effectLst/>
            <a:latin typeface="Arial" panose="020B0604020202020204" pitchFamily="34" charset="0"/>
          </a:endParaRPr>
        </a:p>
      </dgm:t>
    </dgm:pt>
    <dgm:pt modelId="{A7DFB67C-8B0D-4C61-85D6-D8B5B625BE93}" type="parTrans" cxnId="{F1414689-E487-4014-80F7-32CDC02FAB74}">
      <dgm:prSet/>
      <dgm:spPr/>
      <dgm:t>
        <a:bodyPr/>
        <a:lstStyle/>
        <a:p>
          <a:endParaRPr lang="ru-RU"/>
        </a:p>
      </dgm:t>
    </dgm:pt>
    <dgm:pt modelId="{E91F5C89-DE34-4F47-B565-F5C418B3D724}" type="sibTrans" cxnId="{F1414689-E487-4014-80F7-32CDC02FAB74}">
      <dgm:prSet/>
      <dgm:spPr/>
      <dgm:t>
        <a:bodyPr/>
        <a:lstStyle/>
        <a:p>
          <a:endParaRPr lang="ru-RU"/>
        </a:p>
      </dgm:t>
    </dgm:pt>
    <dgm:pt modelId="{E4D89846-74EF-4339-A2DC-156F7FDD2A8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0" i="1" u="none" strike="noStrike" cap="none" normalizeH="0" baseline="0" dirty="0" smtClean="0">
              <a:ln>
                <a:noFill/>
              </a:ln>
              <a:solidFill>
                <a:schemeClr val="tx1"/>
              </a:solidFill>
              <a:effectLst/>
              <a:latin typeface="Times New Roman" panose="02020603050405020304" pitchFamily="18" charset="0"/>
            </a:rPr>
            <a:t>1. </a:t>
          </a:r>
          <a:r>
            <a:rPr kumimoji="0" lang="uz-Cyrl-UZ" altLang="ru-RU" sz="2000" b="0" i="1" u="none" strike="noStrike" cap="none" normalizeH="0" baseline="0" dirty="0" smtClean="0">
              <a:ln>
                <a:noFill/>
              </a:ln>
              <a:solidFill>
                <a:schemeClr val="tx1"/>
              </a:solidFill>
              <a:effectLst/>
              <a:latin typeface="Times New Roman" panose="02020603050405020304" pitchFamily="18" charset="0"/>
            </a:rPr>
            <a:t>Tug’ilganidan 6 yoshgacha </a:t>
          </a:r>
          <a:r>
            <a:rPr kumimoji="0" lang="ru-RU" altLang="ru-RU" sz="2000" b="0" i="1" u="none" strike="noStrike" cap="none" normalizeH="0" baseline="0" dirty="0" smtClean="0">
              <a:ln>
                <a:noFill/>
              </a:ln>
              <a:solidFill>
                <a:schemeClr val="tx1"/>
              </a:solidFill>
              <a:effectLst/>
              <a:latin typeface="Times New Roman" panose="02020603050405020304" pitchFamily="18" charset="0"/>
            </a:rPr>
            <a:t>–</a:t>
          </a:r>
          <a:r>
            <a:rPr kumimoji="0" lang="uz-Cyrl-UZ" altLang="ru-RU" sz="2000" b="0" i="1" u="none" strike="noStrike" cap="none" normalizeH="0" baseline="0" dirty="0" smtClean="0">
              <a:ln>
                <a:noFill/>
              </a:ln>
              <a:solidFill>
                <a:schemeClr val="tx1"/>
              </a:solidFill>
              <a:effectLst/>
              <a:latin typeface="Times New Roman" panose="02020603050405020304" pitchFamily="18" charset="0"/>
            </a:rPr>
            <a:t> ona</a:t>
          </a:r>
          <a:r>
            <a:rPr kumimoji="0" lang="ru-RU" altLang="ru-RU" sz="2000" b="0" i="1" u="none" strike="noStrike" cap="none" normalizeH="0" baseline="0" dirty="0" smtClean="0">
              <a:ln>
                <a:noFill/>
              </a:ln>
              <a:solidFill>
                <a:schemeClr val="tx1"/>
              </a:solidFill>
              <a:effectLst/>
              <a:latin typeface="Times New Roman" panose="02020603050405020304" pitchFamily="18" charset="0"/>
            </a:rPr>
            <a:t> </a:t>
          </a:r>
          <a:r>
            <a:rPr kumimoji="0" lang="uz-Cyrl-UZ" altLang="ru-RU" sz="2000" b="0" i="1" u="none" strike="noStrike" cap="none" normalizeH="0" baseline="0" dirty="0" smtClean="0">
              <a:ln>
                <a:noFill/>
              </a:ln>
              <a:solidFill>
                <a:schemeClr val="tx1"/>
              </a:solidFill>
              <a:effectLst/>
              <a:latin typeface="Times New Roman" panose="02020603050405020304" pitchFamily="18" charset="0"/>
            </a:rPr>
            <a:t>maktabi</a:t>
          </a:r>
          <a:endParaRPr kumimoji="0" lang="ru-RU" altLang="ru-RU" sz="2000" b="0" i="1" u="none" strike="noStrike" cap="none" normalizeH="0" baseline="0" dirty="0" smtClean="0">
            <a:ln>
              <a:noFill/>
            </a:ln>
            <a:solidFill>
              <a:schemeClr val="tx1"/>
            </a:solidFill>
            <a:effectLst/>
            <a:latin typeface="Times New Roman" panose="02020603050405020304" pitchFamily="18" charset="0"/>
          </a:endParaRPr>
        </a:p>
      </dgm:t>
    </dgm:pt>
    <dgm:pt modelId="{89742B65-B524-4EF4-B9A2-A7D2C57B519F}" type="parTrans" cxnId="{7D0985B4-1381-426B-B3BC-5A8683B0D4AF}">
      <dgm:prSet/>
      <dgm:spPr/>
      <dgm:t>
        <a:bodyPr/>
        <a:lstStyle/>
        <a:p>
          <a:endParaRPr lang="ru-RU"/>
        </a:p>
      </dgm:t>
    </dgm:pt>
    <dgm:pt modelId="{3F3567DB-B6D7-419A-A4BD-F24ED4A07BA2}" type="sibTrans" cxnId="{7D0985B4-1381-426B-B3BC-5A8683B0D4AF}">
      <dgm:prSet/>
      <dgm:spPr/>
      <dgm:t>
        <a:bodyPr/>
        <a:lstStyle/>
        <a:p>
          <a:endParaRPr lang="ru-RU"/>
        </a:p>
      </dgm:t>
    </dgm:pt>
    <dgm:pt modelId="{81112F95-117B-4D7D-8104-DBF850B8BD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b="0" i="1" u="none" strike="noStrike" cap="none" normalizeH="0" baseline="0" dirty="0" smtClean="0">
              <a:ln>
                <a:noFill/>
              </a:ln>
              <a:solidFill>
                <a:schemeClr val="tx1"/>
              </a:solidFill>
              <a:effectLst/>
              <a:latin typeface="Times New Roman" panose="02020603050405020304" pitchFamily="18" charset="0"/>
            </a:rPr>
            <a:t>3. 12</a:t>
          </a:r>
          <a:r>
            <a:rPr kumimoji="0" lang="ru-RU" altLang="ru-RU" b="0" i="1" u="none" strike="noStrike" cap="none" normalizeH="0" baseline="0" dirty="0" smtClean="0">
              <a:ln>
                <a:noFill/>
              </a:ln>
              <a:solidFill>
                <a:schemeClr val="tx1"/>
              </a:solidFill>
              <a:effectLst/>
              <a:latin typeface="Times New Roman" panose="02020603050405020304" pitchFamily="18" charset="0"/>
            </a:rPr>
            <a:t>-</a:t>
          </a:r>
          <a:r>
            <a:rPr kumimoji="0" lang="uz-Cyrl-UZ" altLang="ru-RU" b="0" i="1" u="none" strike="noStrike" cap="none" normalizeH="0" baseline="0" dirty="0" smtClean="0">
              <a:ln>
                <a:noFill/>
              </a:ln>
              <a:solidFill>
                <a:schemeClr val="tx1"/>
              </a:solidFill>
              <a:effectLst/>
              <a:latin typeface="Times New Roman" panose="02020603050405020304" pitchFamily="18" charset="0"/>
            </a:rPr>
            <a:t>18 yoshgacha </a:t>
          </a:r>
          <a:r>
            <a:rPr kumimoji="0" lang="ru-RU" altLang="ru-RU" b="0" i="1" u="none" strike="noStrike" cap="none" normalizeH="0" baseline="0" dirty="0" smtClean="0">
              <a:ln>
                <a:noFill/>
              </a:ln>
              <a:solidFill>
                <a:schemeClr val="tx1"/>
              </a:solidFill>
              <a:effectLst/>
              <a:latin typeface="Times New Roman" panose="02020603050405020304" pitchFamily="18" charset="0"/>
            </a:rPr>
            <a:t>–</a:t>
          </a:r>
          <a:r>
            <a:rPr kumimoji="0" lang="uz-Cyrl-UZ" altLang="ru-RU" b="0" i="1" u="none" strike="noStrike" cap="none" normalizeH="0" baseline="0" dirty="0" smtClean="0">
              <a:ln>
                <a:noFill/>
              </a:ln>
              <a:solidFill>
                <a:schemeClr val="tx1"/>
              </a:solidFill>
              <a:effectLst/>
              <a:latin typeface="Times New Roman" panose="02020603050405020304" pitchFamily="18" charset="0"/>
            </a:rPr>
            <a:t> gimnaziya.</a:t>
          </a:r>
          <a:r>
            <a:rPr kumimoji="0" lang="uz-Cyrl-UZ" altLang="ru-RU" b="0" i="0" u="none" strike="noStrike" cap="none" normalizeH="0" baseline="0" dirty="0" smtClean="0">
              <a:ln>
                <a:noFill/>
              </a:ln>
              <a:solidFill>
                <a:schemeClr val="tx1"/>
              </a:solidFill>
              <a:effectLst/>
              <a:latin typeface="Times New Roman" panose="02020603050405020304" pitchFamily="18" charset="0"/>
            </a:rPr>
            <a:t> </a:t>
          </a:r>
          <a:endParaRPr kumimoji="0" lang="ru-RU" altLang="ru-RU" b="0" i="1" u="none" strike="noStrike" cap="none" normalizeH="0" baseline="0" dirty="0" smtClean="0">
            <a:ln>
              <a:noFill/>
            </a:ln>
            <a:solidFill>
              <a:schemeClr val="tx1"/>
            </a:solidFill>
            <a:effectLst/>
            <a:latin typeface="Times New Roman" panose="02020603050405020304" pitchFamily="18" charset="0"/>
          </a:endParaRPr>
        </a:p>
      </dgm:t>
    </dgm:pt>
    <dgm:pt modelId="{5B55E07B-7F33-4050-9B77-A0ECB77BC9D2}" type="parTrans" cxnId="{E250F15F-02AE-417E-8E38-04D90434D41B}">
      <dgm:prSet/>
      <dgm:spPr/>
      <dgm:t>
        <a:bodyPr/>
        <a:lstStyle/>
        <a:p>
          <a:endParaRPr lang="ru-RU"/>
        </a:p>
      </dgm:t>
    </dgm:pt>
    <dgm:pt modelId="{DC7EFBF0-6450-46DA-8EE5-2A21F79D7E13}" type="sibTrans" cxnId="{E250F15F-02AE-417E-8E38-04D90434D41B}">
      <dgm:prSet/>
      <dgm:spPr/>
      <dgm:t>
        <a:bodyPr/>
        <a:lstStyle/>
        <a:p>
          <a:endParaRPr lang="ru-RU"/>
        </a:p>
      </dgm:t>
    </dgm:pt>
    <dgm:pt modelId="{8EE8D2AB-EF1C-478A-AD22-224D661C88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1" u="none" strike="noStrike" cap="none" normalizeH="0" baseline="0" dirty="0" smtClean="0">
              <a:ln>
                <a:noFill/>
              </a:ln>
              <a:solidFill>
                <a:schemeClr val="tx1"/>
              </a:solidFill>
              <a:effectLst/>
              <a:latin typeface="Times New Roman" panose="02020603050405020304" pitchFamily="18" charset="0"/>
            </a:rPr>
            <a:t>4. </a:t>
          </a:r>
          <a:r>
            <a:rPr kumimoji="0" lang="uz-Cyrl-UZ" altLang="ru-RU" b="0" i="1" u="none" strike="noStrike" cap="none" normalizeH="0" baseline="0" dirty="0" smtClean="0">
              <a:ln>
                <a:noFill/>
              </a:ln>
              <a:solidFill>
                <a:schemeClr val="tx1"/>
              </a:solidFill>
              <a:effectLst/>
              <a:latin typeface="Times New Roman" panose="02020603050405020304" pitchFamily="18" charset="0"/>
            </a:rPr>
            <a:t>18</a:t>
          </a:r>
          <a:r>
            <a:rPr kumimoji="0" lang="ru-RU" altLang="ru-RU" b="0" i="1" u="none" strike="noStrike" cap="none" normalizeH="0" baseline="0" dirty="0" smtClean="0">
              <a:ln>
                <a:noFill/>
              </a:ln>
              <a:solidFill>
                <a:schemeClr val="tx1"/>
              </a:solidFill>
              <a:effectLst/>
              <a:latin typeface="Times New Roman" panose="02020603050405020304" pitchFamily="18" charset="0"/>
            </a:rPr>
            <a:t>-</a:t>
          </a:r>
          <a:r>
            <a:rPr kumimoji="0" lang="uz-Cyrl-UZ" altLang="ru-RU" b="0" i="1" u="none" strike="noStrike" cap="none" normalizeH="0" baseline="0" dirty="0" smtClean="0">
              <a:ln>
                <a:noFill/>
              </a:ln>
              <a:solidFill>
                <a:schemeClr val="tx1"/>
              </a:solidFill>
              <a:effectLst/>
              <a:latin typeface="Times New Roman" panose="02020603050405020304" pitchFamily="18" charset="0"/>
            </a:rPr>
            <a:t>24 yoshgacha </a:t>
          </a:r>
          <a:r>
            <a:rPr kumimoji="0" lang="ru-RU" altLang="ru-RU" b="0" i="1" u="none" strike="noStrike" cap="none" normalizeH="0" baseline="0" dirty="0" smtClean="0">
              <a:ln>
                <a:noFill/>
              </a:ln>
              <a:solidFill>
                <a:schemeClr val="tx1"/>
              </a:solidFill>
              <a:effectLst/>
              <a:latin typeface="Times New Roman" panose="02020603050405020304" pitchFamily="18" charset="0"/>
            </a:rPr>
            <a:t>– </a:t>
          </a:r>
          <a:r>
            <a:rPr kumimoji="0" lang="uz-Cyrl-UZ" altLang="ru-RU" b="0" i="1" u="none" strike="noStrike" cap="none" normalizeH="0" baseline="0" dirty="0" smtClean="0">
              <a:ln>
                <a:noFill/>
              </a:ln>
              <a:solidFill>
                <a:schemeClr val="tx1"/>
              </a:solidFill>
              <a:effectLst/>
              <a:latin typeface="Times New Roman" panose="02020603050405020304" pitchFamily="18" charset="0"/>
            </a:rPr>
            <a:t>Universitet.</a:t>
          </a:r>
          <a:endParaRPr kumimoji="0" lang="ru-RU" altLang="ru-RU" b="0" i="1" u="none" strike="noStrike" cap="none" normalizeH="0" baseline="0" dirty="0" smtClean="0">
            <a:ln>
              <a:noFill/>
            </a:ln>
            <a:solidFill>
              <a:schemeClr val="tx1"/>
            </a:solidFill>
            <a:effectLst/>
            <a:latin typeface="Times New Roman" panose="02020603050405020304" pitchFamily="18" charset="0"/>
          </a:endParaRPr>
        </a:p>
      </dgm:t>
    </dgm:pt>
    <dgm:pt modelId="{1F2299F5-D66C-4192-AAE8-0C2AAB05C602}" type="parTrans" cxnId="{D5748564-7DE5-4197-9657-2CA6B5507CE3}">
      <dgm:prSet/>
      <dgm:spPr/>
      <dgm:t>
        <a:bodyPr/>
        <a:lstStyle/>
        <a:p>
          <a:endParaRPr lang="ru-RU"/>
        </a:p>
      </dgm:t>
    </dgm:pt>
    <dgm:pt modelId="{61E31E4E-60C3-4662-8CBC-6DBA943CA84F}" type="sibTrans" cxnId="{D5748564-7DE5-4197-9657-2CA6B5507CE3}">
      <dgm:prSet/>
      <dgm:spPr/>
      <dgm:t>
        <a:bodyPr/>
        <a:lstStyle/>
        <a:p>
          <a:endParaRPr lang="ru-RU"/>
        </a:p>
      </dgm:t>
    </dgm:pt>
    <dgm:pt modelId="{821AF6BB-DCED-487B-9BAD-0592FA0684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altLang="ru-RU" b="0" i="1" u="none" strike="noStrike" cap="none" normalizeH="0" baseline="0" dirty="0" smtClean="0">
              <a:ln>
                <a:noFill/>
              </a:ln>
              <a:solidFill>
                <a:schemeClr val="tx1"/>
              </a:solidFill>
              <a:effectLst/>
              <a:latin typeface="Times New Roman" panose="02020603050405020304" pitchFamily="18" charset="0"/>
            </a:rPr>
            <a:t>2. 6</a:t>
          </a:r>
          <a:r>
            <a:rPr kumimoji="0" lang="ru-RU" altLang="ru-RU" b="0" i="1" u="none" strike="noStrike" cap="none" normalizeH="0" baseline="0" dirty="0" smtClean="0">
              <a:ln>
                <a:noFill/>
              </a:ln>
              <a:solidFill>
                <a:schemeClr val="tx1"/>
              </a:solidFill>
              <a:effectLst/>
              <a:latin typeface="Times New Roman" panose="02020603050405020304" pitchFamily="18" charset="0"/>
            </a:rPr>
            <a:t>-</a:t>
          </a:r>
          <a:r>
            <a:rPr kumimoji="0" lang="uz-Cyrl-UZ" altLang="ru-RU" b="0" i="1" u="none" strike="noStrike" cap="none" normalizeH="0" baseline="0" dirty="0" smtClean="0">
              <a:ln>
                <a:noFill/>
              </a:ln>
              <a:solidFill>
                <a:schemeClr val="tx1"/>
              </a:solidFill>
              <a:effectLst/>
              <a:latin typeface="Times New Roman" panose="02020603050405020304" pitchFamily="18" charset="0"/>
            </a:rPr>
            <a:t>12 yoshgacha </a:t>
          </a:r>
          <a:r>
            <a:rPr kumimoji="0" lang="ru-RU" altLang="ru-RU" b="0" i="1" u="none" strike="noStrike" cap="none" normalizeH="0" baseline="0" dirty="0" smtClean="0">
              <a:ln>
                <a:noFill/>
              </a:ln>
              <a:solidFill>
                <a:schemeClr val="tx1"/>
              </a:solidFill>
              <a:effectLst/>
              <a:latin typeface="Times New Roman" panose="02020603050405020304" pitchFamily="18" charset="0"/>
            </a:rPr>
            <a:t>–</a:t>
          </a:r>
          <a:r>
            <a:rPr kumimoji="0" lang="uz-Cyrl-UZ" altLang="ru-RU" b="0" i="1" u="none" strike="noStrike" cap="none" normalizeH="0" baseline="0" dirty="0" smtClean="0">
              <a:ln>
                <a:noFill/>
              </a:ln>
              <a:solidFill>
                <a:schemeClr val="tx1"/>
              </a:solidFill>
              <a:effectLst/>
              <a:latin typeface="Times New Roman" panose="02020603050405020304" pitchFamily="18" charset="0"/>
            </a:rPr>
            <a:t> xalq</a:t>
          </a:r>
          <a:r>
            <a:rPr kumimoji="0" lang="ru-RU" altLang="ru-RU" b="0" i="1" u="none" strike="noStrike" cap="none" normalizeH="0" baseline="0" dirty="0" smtClean="0">
              <a:ln>
                <a:noFill/>
              </a:ln>
              <a:solidFill>
                <a:schemeClr val="tx1"/>
              </a:solidFill>
              <a:effectLst/>
              <a:latin typeface="Times New Roman" panose="02020603050405020304" pitchFamily="18" charset="0"/>
            </a:rPr>
            <a:t> </a:t>
          </a:r>
          <a:r>
            <a:rPr kumimoji="0" lang="uz-Cyrl-UZ" altLang="ru-RU" b="0" i="1" u="none" strike="noStrike" cap="none" normalizeH="0" baseline="0" dirty="0" smtClean="0">
              <a:ln>
                <a:noFill/>
              </a:ln>
              <a:solidFill>
                <a:schemeClr val="tx1"/>
              </a:solidFill>
              <a:effectLst/>
              <a:latin typeface="Times New Roman" panose="02020603050405020304" pitchFamily="18" charset="0"/>
            </a:rPr>
            <a:t>maktabi yoki ona tili maktabi.</a:t>
          </a:r>
          <a:endParaRPr kumimoji="0" lang="ru-RU" altLang="ru-RU" b="0" i="1" u="none" strike="noStrike" cap="none" normalizeH="0" baseline="0" dirty="0" smtClean="0">
            <a:ln>
              <a:noFill/>
            </a:ln>
            <a:solidFill>
              <a:schemeClr val="tx1"/>
            </a:solidFill>
            <a:effectLst/>
            <a:latin typeface="Times New Roman" panose="02020603050405020304" pitchFamily="18" charset="0"/>
          </a:endParaRPr>
        </a:p>
      </dgm:t>
    </dgm:pt>
    <dgm:pt modelId="{980C8541-A121-4363-9ECD-9841E0A62D69}" type="parTrans" cxnId="{953F2D49-914C-42BA-8B78-C5D72C9ADBEF}">
      <dgm:prSet/>
      <dgm:spPr/>
      <dgm:t>
        <a:bodyPr/>
        <a:lstStyle/>
        <a:p>
          <a:endParaRPr lang="ru-RU"/>
        </a:p>
      </dgm:t>
    </dgm:pt>
    <dgm:pt modelId="{E9D71D1A-80D2-44CC-A579-BCA978689F81}" type="sibTrans" cxnId="{953F2D49-914C-42BA-8B78-C5D72C9ADBEF}">
      <dgm:prSet/>
      <dgm:spPr/>
      <dgm:t>
        <a:bodyPr/>
        <a:lstStyle/>
        <a:p>
          <a:endParaRPr lang="ru-RU"/>
        </a:p>
      </dgm:t>
    </dgm:pt>
    <dgm:pt modelId="{02C1E95D-1D37-41C5-8A04-BD82F44F096B}" type="pres">
      <dgm:prSet presAssocID="{C3E5CF51-6417-4D00-AECA-C83CC882BE04}" presName="hierChild1" presStyleCnt="0">
        <dgm:presLayoutVars>
          <dgm:orgChart val="1"/>
          <dgm:chPref val="1"/>
          <dgm:dir/>
          <dgm:animOne val="branch"/>
          <dgm:animLvl val="lvl"/>
          <dgm:resizeHandles/>
        </dgm:presLayoutVars>
      </dgm:prSet>
      <dgm:spPr/>
    </dgm:pt>
    <dgm:pt modelId="{BD7B130A-F022-4656-9209-E19E17B67F8C}" type="pres">
      <dgm:prSet presAssocID="{B298C988-EDE6-433F-B90C-4703F8D66063}" presName="hierRoot1" presStyleCnt="0">
        <dgm:presLayoutVars>
          <dgm:hierBranch/>
        </dgm:presLayoutVars>
      </dgm:prSet>
      <dgm:spPr/>
    </dgm:pt>
    <dgm:pt modelId="{8A177AD8-34DC-4DE0-8452-3BF948B3C5EE}" type="pres">
      <dgm:prSet presAssocID="{B298C988-EDE6-433F-B90C-4703F8D66063}" presName="rootComposite1" presStyleCnt="0"/>
      <dgm:spPr/>
    </dgm:pt>
    <dgm:pt modelId="{52AA5118-87A9-41FF-8DF1-05EF67B9D556}" type="pres">
      <dgm:prSet presAssocID="{B298C988-EDE6-433F-B90C-4703F8D66063}" presName="rootText1" presStyleLbl="node0" presStyleIdx="0" presStyleCnt="1" custScaleX="410508" custScaleY="227258" custLinFactNeighborX="-4013" custLinFactNeighborY="8027">
        <dgm:presLayoutVars>
          <dgm:chPref val="3"/>
        </dgm:presLayoutVars>
      </dgm:prSet>
      <dgm:spPr/>
      <dgm:t>
        <a:bodyPr/>
        <a:lstStyle/>
        <a:p>
          <a:endParaRPr lang="ru-RU"/>
        </a:p>
      </dgm:t>
    </dgm:pt>
    <dgm:pt modelId="{E55EB50F-A0A6-4C40-9176-37E9447AD8FE}" type="pres">
      <dgm:prSet presAssocID="{B298C988-EDE6-433F-B90C-4703F8D66063}" presName="rootConnector1" presStyleLbl="node1" presStyleIdx="0" presStyleCnt="0"/>
      <dgm:spPr/>
      <dgm:t>
        <a:bodyPr/>
        <a:lstStyle/>
        <a:p>
          <a:endParaRPr lang="ru-RU"/>
        </a:p>
      </dgm:t>
    </dgm:pt>
    <dgm:pt modelId="{FFFD71CD-5ABE-46F8-A28F-39C698622A16}" type="pres">
      <dgm:prSet presAssocID="{B298C988-EDE6-433F-B90C-4703F8D66063}" presName="hierChild2" presStyleCnt="0"/>
      <dgm:spPr/>
    </dgm:pt>
    <dgm:pt modelId="{64BF32C2-BC32-43E4-9319-8BA473E4534D}" type="pres">
      <dgm:prSet presAssocID="{89742B65-B524-4EF4-B9A2-A7D2C57B519F}" presName="Name35" presStyleLbl="parChTrans1D2" presStyleIdx="0" presStyleCnt="4"/>
      <dgm:spPr/>
    </dgm:pt>
    <dgm:pt modelId="{A0AD5B20-42AF-422C-8850-18A9DCE6FFD2}" type="pres">
      <dgm:prSet presAssocID="{E4D89846-74EF-4339-A2DC-156F7FDD2A86}" presName="hierRoot2" presStyleCnt="0">
        <dgm:presLayoutVars>
          <dgm:hierBranch/>
        </dgm:presLayoutVars>
      </dgm:prSet>
      <dgm:spPr/>
    </dgm:pt>
    <dgm:pt modelId="{0396D7D9-C1C8-4E01-80C8-EE8D8B83EBA4}" type="pres">
      <dgm:prSet presAssocID="{E4D89846-74EF-4339-A2DC-156F7FDD2A86}" presName="rootComposite" presStyleCnt="0"/>
      <dgm:spPr/>
    </dgm:pt>
    <dgm:pt modelId="{ACA4E04E-BF9D-4E8F-9A83-BE1778CF0284}" type="pres">
      <dgm:prSet presAssocID="{E4D89846-74EF-4339-A2DC-156F7FDD2A86}" presName="rootText" presStyleLbl="node2" presStyleIdx="0" presStyleCnt="4" custScaleY="483857">
        <dgm:presLayoutVars>
          <dgm:chPref val="3"/>
        </dgm:presLayoutVars>
      </dgm:prSet>
      <dgm:spPr/>
      <dgm:t>
        <a:bodyPr/>
        <a:lstStyle/>
        <a:p>
          <a:endParaRPr lang="ru-RU"/>
        </a:p>
      </dgm:t>
    </dgm:pt>
    <dgm:pt modelId="{87EBBFBA-6642-40EB-901C-D82C08B0E485}" type="pres">
      <dgm:prSet presAssocID="{E4D89846-74EF-4339-A2DC-156F7FDD2A86}" presName="rootConnector" presStyleLbl="node2" presStyleIdx="0" presStyleCnt="4"/>
      <dgm:spPr/>
      <dgm:t>
        <a:bodyPr/>
        <a:lstStyle/>
        <a:p>
          <a:endParaRPr lang="ru-RU"/>
        </a:p>
      </dgm:t>
    </dgm:pt>
    <dgm:pt modelId="{800BEA65-5F2D-4761-A1A9-E0E22A00B3EE}" type="pres">
      <dgm:prSet presAssocID="{E4D89846-74EF-4339-A2DC-156F7FDD2A86}" presName="hierChild4" presStyleCnt="0"/>
      <dgm:spPr/>
    </dgm:pt>
    <dgm:pt modelId="{47D9AAAB-ED8F-4A34-B427-46B1002F0E86}" type="pres">
      <dgm:prSet presAssocID="{E4D89846-74EF-4339-A2DC-156F7FDD2A86}" presName="hierChild5" presStyleCnt="0"/>
      <dgm:spPr/>
    </dgm:pt>
    <dgm:pt modelId="{9CEF09F8-6258-4EFF-A50F-EFA0D805B46B}" type="pres">
      <dgm:prSet presAssocID="{5B55E07B-7F33-4050-9B77-A0ECB77BC9D2}" presName="Name35" presStyleLbl="parChTrans1D2" presStyleIdx="1" presStyleCnt="4"/>
      <dgm:spPr/>
    </dgm:pt>
    <dgm:pt modelId="{D810C677-88F7-446D-92C5-0D4F049F445D}" type="pres">
      <dgm:prSet presAssocID="{81112F95-117B-4D7D-8104-DBF850B8BD2A}" presName="hierRoot2" presStyleCnt="0">
        <dgm:presLayoutVars>
          <dgm:hierBranch/>
        </dgm:presLayoutVars>
      </dgm:prSet>
      <dgm:spPr/>
    </dgm:pt>
    <dgm:pt modelId="{9A1E6B63-9201-4F71-9E7E-C8F34B473940}" type="pres">
      <dgm:prSet presAssocID="{81112F95-117B-4D7D-8104-DBF850B8BD2A}" presName="rootComposite" presStyleCnt="0"/>
      <dgm:spPr/>
    </dgm:pt>
    <dgm:pt modelId="{19CB3B0D-9A35-4118-B911-889A1BB568F2}" type="pres">
      <dgm:prSet presAssocID="{81112F95-117B-4D7D-8104-DBF850B8BD2A}" presName="rootText" presStyleLbl="node2" presStyleIdx="1" presStyleCnt="4" custScaleY="350700" custLinFactNeighborX="765" custLinFactNeighborY="1360">
        <dgm:presLayoutVars>
          <dgm:chPref val="3"/>
        </dgm:presLayoutVars>
      </dgm:prSet>
      <dgm:spPr/>
      <dgm:t>
        <a:bodyPr/>
        <a:lstStyle/>
        <a:p>
          <a:endParaRPr lang="ru-RU"/>
        </a:p>
      </dgm:t>
    </dgm:pt>
    <dgm:pt modelId="{A6219BD7-D16E-4458-B749-2809E510B75C}" type="pres">
      <dgm:prSet presAssocID="{81112F95-117B-4D7D-8104-DBF850B8BD2A}" presName="rootConnector" presStyleLbl="node2" presStyleIdx="1" presStyleCnt="4"/>
      <dgm:spPr/>
      <dgm:t>
        <a:bodyPr/>
        <a:lstStyle/>
        <a:p>
          <a:endParaRPr lang="ru-RU"/>
        </a:p>
      </dgm:t>
    </dgm:pt>
    <dgm:pt modelId="{280BEF90-53AB-4FAF-8062-ABC8F966E583}" type="pres">
      <dgm:prSet presAssocID="{81112F95-117B-4D7D-8104-DBF850B8BD2A}" presName="hierChild4" presStyleCnt="0"/>
      <dgm:spPr/>
    </dgm:pt>
    <dgm:pt modelId="{6E850122-9A0B-4946-B3B9-F7433770238B}" type="pres">
      <dgm:prSet presAssocID="{81112F95-117B-4D7D-8104-DBF850B8BD2A}" presName="hierChild5" presStyleCnt="0"/>
      <dgm:spPr/>
    </dgm:pt>
    <dgm:pt modelId="{B92916C1-1D7E-409E-A667-FB4600292D9D}" type="pres">
      <dgm:prSet presAssocID="{1F2299F5-D66C-4192-AAE8-0C2AAB05C602}" presName="Name35" presStyleLbl="parChTrans1D2" presStyleIdx="2" presStyleCnt="4"/>
      <dgm:spPr/>
    </dgm:pt>
    <dgm:pt modelId="{A43B2112-5256-436E-ADD9-B25662485894}" type="pres">
      <dgm:prSet presAssocID="{8EE8D2AB-EF1C-478A-AD22-224D661C889B}" presName="hierRoot2" presStyleCnt="0">
        <dgm:presLayoutVars>
          <dgm:hierBranch/>
        </dgm:presLayoutVars>
      </dgm:prSet>
      <dgm:spPr/>
    </dgm:pt>
    <dgm:pt modelId="{83E5CE6F-619D-417F-A741-4C4EDFD37DFC}" type="pres">
      <dgm:prSet presAssocID="{8EE8D2AB-EF1C-478A-AD22-224D661C889B}" presName="rootComposite" presStyleCnt="0"/>
      <dgm:spPr/>
    </dgm:pt>
    <dgm:pt modelId="{F7ECDEF5-352A-4706-991D-DD0B6B74A7D6}" type="pres">
      <dgm:prSet presAssocID="{8EE8D2AB-EF1C-478A-AD22-224D661C889B}" presName="rootText" presStyleLbl="node2" presStyleIdx="2" presStyleCnt="4" custScaleY="418708">
        <dgm:presLayoutVars>
          <dgm:chPref val="3"/>
        </dgm:presLayoutVars>
      </dgm:prSet>
      <dgm:spPr/>
      <dgm:t>
        <a:bodyPr/>
        <a:lstStyle/>
        <a:p>
          <a:endParaRPr lang="ru-RU"/>
        </a:p>
      </dgm:t>
    </dgm:pt>
    <dgm:pt modelId="{EE498B14-8C60-4F87-9D92-9DADB01F758F}" type="pres">
      <dgm:prSet presAssocID="{8EE8D2AB-EF1C-478A-AD22-224D661C889B}" presName="rootConnector" presStyleLbl="node2" presStyleIdx="2" presStyleCnt="4"/>
      <dgm:spPr/>
      <dgm:t>
        <a:bodyPr/>
        <a:lstStyle/>
        <a:p>
          <a:endParaRPr lang="ru-RU"/>
        </a:p>
      </dgm:t>
    </dgm:pt>
    <dgm:pt modelId="{58DB4E0C-18D6-417A-BE89-77F190321A61}" type="pres">
      <dgm:prSet presAssocID="{8EE8D2AB-EF1C-478A-AD22-224D661C889B}" presName="hierChild4" presStyleCnt="0"/>
      <dgm:spPr/>
    </dgm:pt>
    <dgm:pt modelId="{74F57A6B-7ED5-45D1-8DE3-0257F3BB556A}" type="pres">
      <dgm:prSet presAssocID="{8EE8D2AB-EF1C-478A-AD22-224D661C889B}" presName="hierChild5" presStyleCnt="0"/>
      <dgm:spPr/>
    </dgm:pt>
    <dgm:pt modelId="{79A4BCA2-E3ED-4F5C-AEBA-04F9A728E654}" type="pres">
      <dgm:prSet presAssocID="{980C8541-A121-4363-9ECD-9841E0A62D69}" presName="Name35" presStyleLbl="parChTrans1D2" presStyleIdx="3" presStyleCnt="4"/>
      <dgm:spPr/>
    </dgm:pt>
    <dgm:pt modelId="{AEC99D39-2BD2-453E-A139-380565835411}" type="pres">
      <dgm:prSet presAssocID="{821AF6BB-DCED-487B-9BAD-0592FA068436}" presName="hierRoot2" presStyleCnt="0">
        <dgm:presLayoutVars>
          <dgm:hierBranch/>
        </dgm:presLayoutVars>
      </dgm:prSet>
      <dgm:spPr/>
    </dgm:pt>
    <dgm:pt modelId="{DEFA2DE7-E26E-4969-AA91-5100BA3448A2}" type="pres">
      <dgm:prSet presAssocID="{821AF6BB-DCED-487B-9BAD-0592FA068436}" presName="rootComposite" presStyleCnt="0"/>
      <dgm:spPr/>
    </dgm:pt>
    <dgm:pt modelId="{11C72723-A261-4DC8-B6D3-03E7BDD600A9}" type="pres">
      <dgm:prSet presAssocID="{821AF6BB-DCED-487B-9BAD-0592FA068436}" presName="rootText" presStyleLbl="node2" presStyleIdx="3" presStyleCnt="4" custScaleY="478915">
        <dgm:presLayoutVars>
          <dgm:chPref val="3"/>
        </dgm:presLayoutVars>
      </dgm:prSet>
      <dgm:spPr/>
      <dgm:t>
        <a:bodyPr/>
        <a:lstStyle/>
        <a:p>
          <a:endParaRPr lang="ru-RU"/>
        </a:p>
      </dgm:t>
    </dgm:pt>
    <dgm:pt modelId="{C0FA4F2B-339A-49F2-A647-8DC20DB6B72B}" type="pres">
      <dgm:prSet presAssocID="{821AF6BB-DCED-487B-9BAD-0592FA068436}" presName="rootConnector" presStyleLbl="node2" presStyleIdx="3" presStyleCnt="4"/>
      <dgm:spPr/>
      <dgm:t>
        <a:bodyPr/>
        <a:lstStyle/>
        <a:p>
          <a:endParaRPr lang="ru-RU"/>
        </a:p>
      </dgm:t>
    </dgm:pt>
    <dgm:pt modelId="{82484772-5E18-4A1D-BA54-6556646138F9}" type="pres">
      <dgm:prSet presAssocID="{821AF6BB-DCED-487B-9BAD-0592FA068436}" presName="hierChild4" presStyleCnt="0"/>
      <dgm:spPr/>
    </dgm:pt>
    <dgm:pt modelId="{19A9BB30-1D67-42C4-ADD4-0C8A2C38ABF3}" type="pres">
      <dgm:prSet presAssocID="{821AF6BB-DCED-487B-9BAD-0592FA068436}" presName="hierChild5" presStyleCnt="0"/>
      <dgm:spPr/>
    </dgm:pt>
    <dgm:pt modelId="{E3F9A9CF-FFB9-4757-8E30-CEC9CEF3CFAD}" type="pres">
      <dgm:prSet presAssocID="{B298C988-EDE6-433F-B90C-4703F8D66063}" presName="hierChild3" presStyleCnt="0"/>
      <dgm:spPr/>
    </dgm:pt>
  </dgm:ptLst>
  <dgm:cxnLst>
    <dgm:cxn modelId="{843889D4-ABFC-4788-83DC-55D2088C410D}" type="presOf" srcId="{89742B65-B524-4EF4-B9A2-A7D2C57B519F}" destId="{64BF32C2-BC32-43E4-9319-8BA473E4534D}" srcOrd="0" destOrd="0" presId="urn:microsoft.com/office/officeart/2005/8/layout/orgChart1"/>
    <dgm:cxn modelId="{953F2D49-914C-42BA-8B78-C5D72C9ADBEF}" srcId="{B298C988-EDE6-433F-B90C-4703F8D66063}" destId="{821AF6BB-DCED-487B-9BAD-0592FA068436}" srcOrd="3" destOrd="0" parTransId="{980C8541-A121-4363-9ECD-9841E0A62D69}" sibTransId="{E9D71D1A-80D2-44CC-A579-BCA978689F81}"/>
    <dgm:cxn modelId="{ADC4DE51-52C1-457C-82AB-65DA7AE912C4}" type="presOf" srcId="{821AF6BB-DCED-487B-9BAD-0592FA068436}" destId="{C0FA4F2B-339A-49F2-A647-8DC20DB6B72B}" srcOrd="1" destOrd="0" presId="urn:microsoft.com/office/officeart/2005/8/layout/orgChart1"/>
    <dgm:cxn modelId="{786A6503-A3DA-4AB0-86F1-4B872547635F}" type="presOf" srcId="{E4D89846-74EF-4339-A2DC-156F7FDD2A86}" destId="{87EBBFBA-6642-40EB-901C-D82C08B0E485}" srcOrd="1" destOrd="0" presId="urn:microsoft.com/office/officeart/2005/8/layout/orgChart1"/>
    <dgm:cxn modelId="{661D494C-BF19-4AD8-93EB-0ECC7527ADC9}" type="presOf" srcId="{C3E5CF51-6417-4D00-AECA-C83CC882BE04}" destId="{02C1E95D-1D37-41C5-8A04-BD82F44F096B}" srcOrd="0" destOrd="0" presId="urn:microsoft.com/office/officeart/2005/8/layout/orgChart1"/>
    <dgm:cxn modelId="{7D0985B4-1381-426B-B3BC-5A8683B0D4AF}" srcId="{B298C988-EDE6-433F-B90C-4703F8D66063}" destId="{E4D89846-74EF-4339-A2DC-156F7FDD2A86}" srcOrd="0" destOrd="0" parTransId="{89742B65-B524-4EF4-B9A2-A7D2C57B519F}" sibTransId="{3F3567DB-B6D7-419A-A4BD-F24ED4A07BA2}"/>
    <dgm:cxn modelId="{425D343C-9528-4F31-9412-5F56D548EC0E}" type="presOf" srcId="{E4D89846-74EF-4339-A2DC-156F7FDD2A86}" destId="{ACA4E04E-BF9D-4E8F-9A83-BE1778CF0284}" srcOrd="0" destOrd="0" presId="urn:microsoft.com/office/officeart/2005/8/layout/orgChart1"/>
    <dgm:cxn modelId="{D510C351-82D8-41C2-BC33-5DACFAA40331}" type="presOf" srcId="{81112F95-117B-4D7D-8104-DBF850B8BD2A}" destId="{19CB3B0D-9A35-4118-B911-889A1BB568F2}" srcOrd="0" destOrd="0" presId="urn:microsoft.com/office/officeart/2005/8/layout/orgChart1"/>
    <dgm:cxn modelId="{8B09E33F-02A9-4F6C-96EE-2362E36E1C82}" type="presOf" srcId="{1F2299F5-D66C-4192-AAE8-0C2AAB05C602}" destId="{B92916C1-1D7E-409E-A667-FB4600292D9D}" srcOrd="0" destOrd="0" presId="urn:microsoft.com/office/officeart/2005/8/layout/orgChart1"/>
    <dgm:cxn modelId="{8542F57C-41F9-4581-80C2-0772869F6DF3}" type="presOf" srcId="{8EE8D2AB-EF1C-478A-AD22-224D661C889B}" destId="{F7ECDEF5-352A-4706-991D-DD0B6B74A7D6}" srcOrd="0" destOrd="0" presId="urn:microsoft.com/office/officeart/2005/8/layout/orgChart1"/>
    <dgm:cxn modelId="{17827E2F-4546-40FC-989E-059B31352BFC}" type="presOf" srcId="{821AF6BB-DCED-487B-9BAD-0592FA068436}" destId="{11C72723-A261-4DC8-B6D3-03E7BDD600A9}" srcOrd="0" destOrd="0" presId="urn:microsoft.com/office/officeart/2005/8/layout/orgChart1"/>
    <dgm:cxn modelId="{D5748564-7DE5-4197-9657-2CA6B5507CE3}" srcId="{B298C988-EDE6-433F-B90C-4703F8D66063}" destId="{8EE8D2AB-EF1C-478A-AD22-224D661C889B}" srcOrd="2" destOrd="0" parTransId="{1F2299F5-D66C-4192-AAE8-0C2AAB05C602}" sibTransId="{61E31E4E-60C3-4662-8CBC-6DBA943CA84F}"/>
    <dgm:cxn modelId="{F1414689-E487-4014-80F7-32CDC02FAB74}" srcId="{C3E5CF51-6417-4D00-AECA-C83CC882BE04}" destId="{B298C988-EDE6-433F-B90C-4703F8D66063}" srcOrd="0" destOrd="0" parTransId="{A7DFB67C-8B0D-4C61-85D6-D8B5B625BE93}" sibTransId="{E91F5C89-DE34-4F47-B565-F5C418B3D724}"/>
    <dgm:cxn modelId="{34F68412-0559-47A2-9DF8-7EA52E48235E}" type="presOf" srcId="{980C8541-A121-4363-9ECD-9841E0A62D69}" destId="{79A4BCA2-E3ED-4F5C-AEBA-04F9A728E654}" srcOrd="0" destOrd="0" presId="urn:microsoft.com/office/officeart/2005/8/layout/orgChart1"/>
    <dgm:cxn modelId="{E250F15F-02AE-417E-8E38-04D90434D41B}" srcId="{B298C988-EDE6-433F-B90C-4703F8D66063}" destId="{81112F95-117B-4D7D-8104-DBF850B8BD2A}" srcOrd="1" destOrd="0" parTransId="{5B55E07B-7F33-4050-9B77-A0ECB77BC9D2}" sibTransId="{DC7EFBF0-6450-46DA-8EE5-2A21F79D7E13}"/>
    <dgm:cxn modelId="{48A8CCE6-33A2-432D-8025-1154B3D04BE6}" type="presOf" srcId="{81112F95-117B-4D7D-8104-DBF850B8BD2A}" destId="{A6219BD7-D16E-4458-B749-2809E510B75C}" srcOrd="1" destOrd="0" presId="urn:microsoft.com/office/officeart/2005/8/layout/orgChart1"/>
    <dgm:cxn modelId="{7EA503C8-4E7A-4A7C-B5D3-147BA6388F5A}" type="presOf" srcId="{B298C988-EDE6-433F-B90C-4703F8D66063}" destId="{52AA5118-87A9-41FF-8DF1-05EF67B9D556}" srcOrd="0" destOrd="0" presId="urn:microsoft.com/office/officeart/2005/8/layout/orgChart1"/>
    <dgm:cxn modelId="{0B3A58FC-5D94-40A1-91C6-B378F596D618}" type="presOf" srcId="{8EE8D2AB-EF1C-478A-AD22-224D661C889B}" destId="{EE498B14-8C60-4F87-9D92-9DADB01F758F}" srcOrd="1" destOrd="0" presId="urn:microsoft.com/office/officeart/2005/8/layout/orgChart1"/>
    <dgm:cxn modelId="{18C4984D-978D-4DA4-A72E-5637A4344903}" type="presOf" srcId="{5B55E07B-7F33-4050-9B77-A0ECB77BC9D2}" destId="{9CEF09F8-6258-4EFF-A50F-EFA0D805B46B}" srcOrd="0" destOrd="0" presId="urn:microsoft.com/office/officeart/2005/8/layout/orgChart1"/>
    <dgm:cxn modelId="{63D305EE-D47D-427E-89CF-CF93438EEB63}" type="presOf" srcId="{B298C988-EDE6-433F-B90C-4703F8D66063}" destId="{E55EB50F-A0A6-4C40-9176-37E9447AD8FE}" srcOrd="1" destOrd="0" presId="urn:microsoft.com/office/officeart/2005/8/layout/orgChart1"/>
    <dgm:cxn modelId="{A32D7276-2C10-44AA-8C25-F3419CFFF769}" type="presParOf" srcId="{02C1E95D-1D37-41C5-8A04-BD82F44F096B}" destId="{BD7B130A-F022-4656-9209-E19E17B67F8C}" srcOrd="0" destOrd="0" presId="urn:microsoft.com/office/officeart/2005/8/layout/orgChart1"/>
    <dgm:cxn modelId="{8905790C-9BCE-468C-9DEA-CDD596830F85}" type="presParOf" srcId="{BD7B130A-F022-4656-9209-E19E17B67F8C}" destId="{8A177AD8-34DC-4DE0-8452-3BF948B3C5EE}" srcOrd="0" destOrd="0" presId="urn:microsoft.com/office/officeart/2005/8/layout/orgChart1"/>
    <dgm:cxn modelId="{1D7B04BB-0BBA-478A-8ED7-4FDE708B282E}" type="presParOf" srcId="{8A177AD8-34DC-4DE0-8452-3BF948B3C5EE}" destId="{52AA5118-87A9-41FF-8DF1-05EF67B9D556}" srcOrd="0" destOrd="0" presId="urn:microsoft.com/office/officeart/2005/8/layout/orgChart1"/>
    <dgm:cxn modelId="{E5482173-9D01-4B1E-9E31-3E595F12CFC9}" type="presParOf" srcId="{8A177AD8-34DC-4DE0-8452-3BF948B3C5EE}" destId="{E55EB50F-A0A6-4C40-9176-37E9447AD8FE}" srcOrd="1" destOrd="0" presId="urn:microsoft.com/office/officeart/2005/8/layout/orgChart1"/>
    <dgm:cxn modelId="{71BEE558-940C-42D5-8154-E8C2B45C7E0F}" type="presParOf" srcId="{BD7B130A-F022-4656-9209-E19E17B67F8C}" destId="{FFFD71CD-5ABE-46F8-A28F-39C698622A16}" srcOrd="1" destOrd="0" presId="urn:microsoft.com/office/officeart/2005/8/layout/orgChart1"/>
    <dgm:cxn modelId="{A7D6F8C8-FA72-48CE-8D64-71D0BD370AAC}" type="presParOf" srcId="{FFFD71CD-5ABE-46F8-A28F-39C698622A16}" destId="{64BF32C2-BC32-43E4-9319-8BA473E4534D}" srcOrd="0" destOrd="0" presId="urn:microsoft.com/office/officeart/2005/8/layout/orgChart1"/>
    <dgm:cxn modelId="{8CAAF1CC-7997-4321-A06B-0D182DF600AB}" type="presParOf" srcId="{FFFD71CD-5ABE-46F8-A28F-39C698622A16}" destId="{A0AD5B20-42AF-422C-8850-18A9DCE6FFD2}" srcOrd="1" destOrd="0" presId="urn:microsoft.com/office/officeart/2005/8/layout/orgChart1"/>
    <dgm:cxn modelId="{BA47B188-F91E-48E9-80F5-9B9991FE4908}" type="presParOf" srcId="{A0AD5B20-42AF-422C-8850-18A9DCE6FFD2}" destId="{0396D7D9-C1C8-4E01-80C8-EE8D8B83EBA4}" srcOrd="0" destOrd="0" presId="urn:microsoft.com/office/officeart/2005/8/layout/orgChart1"/>
    <dgm:cxn modelId="{823C1FA4-076F-47CC-948C-C5E045229665}" type="presParOf" srcId="{0396D7D9-C1C8-4E01-80C8-EE8D8B83EBA4}" destId="{ACA4E04E-BF9D-4E8F-9A83-BE1778CF0284}" srcOrd="0" destOrd="0" presId="urn:microsoft.com/office/officeart/2005/8/layout/orgChart1"/>
    <dgm:cxn modelId="{E7DB90F5-3770-47DC-801A-DFE2E5AD4CE3}" type="presParOf" srcId="{0396D7D9-C1C8-4E01-80C8-EE8D8B83EBA4}" destId="{87EBBFBA-6642-40EB-901C-D82C08B0E485}" srcOrd="1" destOrd="0" presId="urn:microsoft.com/office/officeart/2005/8/layout/orgChart1"/>
    <dgm:cxn modelId="{A42BB85A-F524-4962-8547-8790339D69E7}" type="presParOf" srcId="{A0AD5B20-42AF-422C-8850-18A9DCE6FFD2}" destId="{800BEA65-5F2D-4761-A1A9-E0E22A00B3EE}" srcOrd="1" destOrd="0" presId="urn:microsoft.com/office/officeart/2005/8/layout/orgChart1"/>
    <dgm:cxn modelId="{9EBE45FD-1AF2-4AA8-A3FF-9E6C02C53942}" type="presParOf" srcId="{A0AD5B20-42AF-422C-8850-18A9DCE6FFD2}" destId="{47D9AAAB-ED8F-4A34-B427-46B1002F0E86}" srcOrd="2" destOrd="0" presId="urn:microsoft.com/office/officeart/2005/8/layout/orgChart1"/>
    <dgm:cxn modelId="{88A1727F-68E0-46C8-BAF4-32F1749B8BCC}" type="presParOf" srcId="{FFFD71CD-5ABE-46F8-A28F-39C698622A16}" destId="{9CEF09F8-6258-4EFF-A50F-EFA0D805B46B}" srcOrd="2" destOrd="0" presId="urn:microsoft.com/office/officeart/2005/8/layout/orgChart1"/>
    <dgm:cxn modelId="{933117A8-A3F9-456F-9B5E-27B3EF1FAFCB}" type="presParOf" srcId="{FFFD71CD-5ABE-46F8-A28F-39C698622A16}" destId="{D810C677-88F7-446D-92C5-0D4F049F445D}" srcOrd="3" destOrd="0" presId="urn:microsoft.com/office/officeart/2005/8/layout/orgChart1"/>
    <dgm:cxn modelId="{66833517-5CAF-4B92-8D7A-61C3501ECDEE}" type="presParOf" srcId="{D810C677-88F7-446D-92C5-0D4F049F445D}" destId="{9A1E6B63-9201-4F71-9E7E-C8F34B473940}" srcOrd="0" destOrd="0" presId="urn:microsoft.com/office/officeart/2005/8/layout/orgChart1"/>
    <dgm:cxn modelId="{11CBEB96-67E3-43A5-852B-CD83E4950193}" type="presParOf" srcId="{9A1E6B63-9201-4F71-9E7E-C8F34B473940}" destId="{19CB3B0D-9A35-4118-B911-889A1BB568F2}" srcOrd="0" destOrd="0" presId="urn:microsoft.com/office/officeart/2005/8/layout/orgChart1"/>
    <dgm:cxn modelId="{B9A1CD1D-3ED1-4CC1-8CFC-E12DFA58A536}" type="presParOf" srcId="{9A1E6B63-9201-4F71-9E7E-C8F34B473940}" destId="{A6219BD7-D16E-4458-B749-2809E510B75C}" srcOrd="1" destOrd="0" presId="urn:microsoft.com/office/officeart/2005/8/layout/orgChart1"/>
    <dgm:cxn modelId="{6F85BEC6-B876-4694-B8AC-66936B613BFE}" type="presParOf" srcId="{D810C677-88F7-446D-92C5-0D4F049F445D}" destId="{280BEF90-53AB-4FAF-8062-ABC8F966E583}" srcOrd="1" destOrd="0" presId="urn:microsoft.com/office/officeart/2005/8/layout/orgChart1"/>
    <dgm:cxn modelId="{119E0F93-55F3-4B9B-99A4-40F3C9213DA9}" type="presParOf" srcId="{D810C677-88F7-446D-92C5-0D4F049F445D}" destId="{6E850122-9A0B-4946-B3B9-F7433770238B}" srcOrd="2" destOrd="0" presId="urn:microsoft.com/office/officeart/2005/8/layout/orgChart1"/>
    <dgm:cxn modelId="{AA2496F8-4F5E-44C5-85EA-B3E2C490E64C}" type="presParOf" srcId="{FFFD71CD-5ABE-46F8-A28F-39C698622A16}" destId="{B92916C1-1D7E-409E-A667-FB4600292D9D}" srcOrd="4" destOrd="0" presId="urn:microsoft.com/office/officeart/2005/8/layout/orgChart1"/>
    <dgm:cxn modelId="{D044C597-DBC6-4950-BE88-782B756397CC}" type="presParOf" srcId="{FFFD71CD-5ABE-46F8-A28F-39C698622A16}" destId="{A43B2112-5256-436E-ADD9-B25662485894}" srcOrd="5" destOrd="0" presId="urn:microsoft.com/office/officeart/2005/8/layout/orgChart1"/>
    <dgm:cxn modelId="{6435DC22-046D-4301-8FC7-C99CAFFFF917}" type="presParOf" srcId="{A43B2112-5256-436E-ADD9-B25662485894}" destId="{83E5CE6F-619D-417F-A741-4C4EDFD37DFC}" srcOrd="0" destOrd="0" presId="urn:microsoft.com/office/officeart/2005/8/layout/orgChart1"/>
    <dgm:cxn modelId="{E95FAD5E-4D93-46BE-B268-C29D3E80ACD5}" type="presParOf" srcId="{83E5CE6F-619D-417F-A741-4C4EDFD37DFC}" destId="{F7ECDEF5-352A-4706-991D-DD0B6B74A7D6}" srcOrd="0" destOrd="0" presId="urn:microsoft.com/office/officeart/2005/8/layout/orgChart1"/>
    <dgm:cxn modelId="{EDCEF89B-CBB7-42DB-80A2-6F292889FC93}" type="presParOf" srcId="{83E5CE6F-619D-417F-A741-4C4EDFD37DFC}" destId="{EE498B14-8C60-4F87-9D92-9DADB01F758F}" srcOrd="1" destOrd="0" presId="urn:microsoft.com/office/officeart/2005/8/layout/orgChart1"/>
    <dgm:cxn modelId="{3BC8D9A0-C126-4E13-A076-CCC17AA78FE4}" type="presParOf" srcId="{A43B2112-5256-436E-ADD9-B25662485894}" destId="{58DB4E0C-18D6-417A-BE89-77F190321A61}" srcOrd="1" destOrd="0" presId="urn:microsoft.com/office/officeart/2005/8/layout/orgChart1"/>
    <dgm:cxn modelId="{5C4E8D0A-C39B-452E-B170-D952ACBB6C2C}" type="presParOf" srcId="{A43B2112-5256-436E-ADD9-B25662485894}" destId="{74F57A6B-7ED5-45D1-8DE3-0257F3BB556A}" srcOrd="2" destOrd="0" presId="urn:microsoft.com/office/officeart/2005/8/layout/orgChart1"/>
    <dgm:cxn modelId="{E9A4EFEA-4DE8-4D71-A6E5-57B903319DA3}" type="presParOf" srcId="{FFFD71CD-5ABE-46F8-A28F-39C698622A16}" destId="{79A4BCA2-E3ED-4F5C-AEBA-04F9A728E654}" srcOrd="6" destOrd="0" presId="urn:microsoft.com/office/officeart/2005/8/layout/orgChart1"/>
    <dgm:cxn modelId="{C86CFEF1-5E76-4B91-B64D-BC5994A079F6}" type="presParOf" srcId="{FFFD71CD-5ABE-46F8-A28F-39C698622A16}" destId="{AEC99D39-2BD2-453E-A139-380565835411}" srcOrd="7" destOrd="0" presId="urn:microsoft.com/office/officeart/2005/8/layout/orgChart1"/>
    <dgm:cxn modelId="{D23043CB-EEAA-4E14-AE0A-2340CCF11DDB}" type="presParOf" srcId="{AEC99D39-2BD2-453E-A139-380565835411}" destId="{DEFA2DE7-E26E-4969-AA91-5100BA3448A2}" srcOrd="0" destOrd="0" presId="urn:microsoft.com/office/officeart/2005/8/layout/orgChart1"/>
    <dgm:cxn modelId="{34AD25ED-6203-409B-ACF6-7E2122AECCAC}" type="presParOf" srcId="{DEFA2DE7-E26E-4969-AA91-5100BA3448A2}" destId="{11C72723-A261-4DC8-B6D3-03E7BDD600A9}" srcOrd="0" destOrd="0" presId="urn:microsoft.com/office/officeart/2005/8/layout/orgChart1"/>
    <dgm:cxn modelId="{79E071D8-B522-48CB-920A-0E3AEAF2611E}" type="presParOf" srcId="{DEFA2DE7-E26E-4969-AA91-5100BA3448A2}" destId="{C0FA4F2B-339A-49F2-A647-8DC20DB6B72B}" srcOrd="1" destOrd="0" presId="urn:microsoft.com/office/officeart/2005/8/layout/orgChart1"/>
    <dgm:cxn modelId="{342C559C-42B9-4740-924C-B8E237CCF35E}" type="presParOf" srcId="{AEC99D39-2BD2-453E-A139-380565835411}" destId="{82484772-5E18-4A1D-BA54-6556646138F9}" srcOrd="1" destOrd="0" presId="urn:microsoft.com/office/officeart/2005/8/layout/orgChart1"/>
    <dgm:cxn modelId="{07201522-86BC-421A-A174-15A631E45316}" type="presParOf" srcId="{AEC99D39-2BD2-453E-A139-380565835411}" destId="{19A9BB30-1D67-42C4-ADD4-0C8A2C38ABF3}" srcOrd="2" destOrd="0" presId="urn:microsoft.com/office/officeart/2005/8/layout/orgChart1"/>
    <dgm:cxn modelId="{D0FDE9F6-3672-4354-9B1A-353DAB974421}" type="presParOf" srcId="{BD7B130A-F022-4656-9209-E19E17B67F8C}" destId="{E3F9A9CF-FFB9-4757-8E30-CEC9CEF3CFA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5EC776-752D-4DB1-8126-25077400DCE4}" type="slidenum">
              <a:rPr lang="ru-RU" altLang="ru-RU"/>
              <a:pPr>
                <a:defRPr/>
              </a:pPr>
              <a:t>‹#›</a:t>
            </a:fld>
            <a:endParaRPr lang="ru-RU" altLang="ru-RU"/>
          </a:p>
        </p:txBody>
      </p:sp>
    </p:spTree>
    <p:extLst>
      <p:ext uri="{BB962C8B-B14F-4D97-AF65-F5344CB8AC3E}">
        <p14:creationId xmlns:p14="http://schemas.microsoft.com/office/powerpoint/2010/main" xmlns="" val="820963991"/>
      </p:ext>
    </p:extLst>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697BE5E-337B-4EFD-9222-921734F3130B}" type="slidenum">
              <a:rPr lang="ru-RU" altLang="ru-RU"/>
              <a:pPr>
                <a:defRPr/>
              </a:pPr>
              <a:t>‹#›</a:t>
            </a:fld>
            <a:endParaRPr lang="ru-RU" altLang="ru-RU"/>
          </a:p>
        </p:txBody>
      </p:sp>
    </p:spTree>
    <p:extLst>
      <p:ext uri="{BB962C8B-B14F-4D97-AF65-F5344CB8AC3E}">
        <p14:creationId xmlns:p14="http://schemas.microsoft.com/office/powerpoint/2010/main" xmlns="" val="3050555064"/>
      </p:ext>
    </p:extLst>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52B7253-6298-4383-955D-478BFD6DE86C}" type="slidenum">
              <a:rPr lang="ru-RU" altLang="ru-RU"/>
              <a:pPr>
                <a:defRPr/>
              </a:pPr>
              <a:t>‹#›</a:t>
            </a:fld>
            <a:endParaRPr lang="ru-RU" altLang="ru-RU"/>
          </a:p>
        </p:txBody>
      </p:sp>
    </p:spTree>
    <p:extLst>
      <p:ext uri="{BB962C8B-B14F-4D97-AF65-F5344CB8AC3E}">
        <p14:creationId xmlns:p14="http://schemas.microsoft.com/office/powerpoint/2010/main" xmlns="" val="1803635111"/>
      </p:ext>
    </p:extLst>
  </p:cSld>
  <p:clrMapOvr>
    <a:masterClrMapping/>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4173B0E-AE15-4E77-9B9B-990C23D86089}" type="slidenum">
              <a:rPr lang="ru-RU" altLang="ru-RU"/>
              <a:pPr>
                <a:defRPr/>
              </a:pPr>
              <a:t>‹#›</a:t>
            </a:fld>
            <a:endParaRPr lang="ru-RU" altLang="ru-RU"/>
          </a:p>
        </p:txBody>
      </p:sp>
    </p:spTree>
    <p:extLst>
      <p:ext uri="{BB962C8B-B14F-4D97-AF65-F5344CB8AC3E}">
        <p14:creationId xmlns:p14="http://schemas.microsoft.com/office/powerpoint/2010/main" xmlns="" val="3617897225"/>
      </p:ext>
    </p:extLst>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1FE6DB-977F-4761-B05B-66A102E40A66}" type="slidenum">
              <a:rPr lang="ru-RU" altLang="ru-RU"/>
              <a:pPr>
                <a:defRPr/>
              </a:pPr>
              <a:t>‹#›</a:t>
            </a:fld>
            <a:endParaRPr lang="ru-RU" altLang="ru-RU"/>
          </a:p>
        </p:txBody>
      </p:sp>
    </p:spTree>
    <p:extLst>
      <p:ext uri="{BB962C8B-B14F-4D97-AF65-F5344CB8AC3E}">
        <p14:creationId xmlns:p14="http://schemas.microsoft.com/office/powerpoint/2010/main" xmlns="" val="4291182216"/>
      </p:ext>
    </p:extLst>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sp>
        <p:nvSpPr>
          <p:cNvPr id="870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ru-RU" altLang="ru-RU" noProof="0" smtClean="0"/>
              <a:t>Образец заголовка</a:t>
            </a:r>
          </a:p>
        </p:txBody>
      </p:sp>
      <p:sp>
        <p:nvSpPr>
          <p:cNvPr id="870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ru-RU" altLang="ru-RU" noProof="0" smtClean="0"/>
              <a:t>Образец подзаголовка</a:t>
            </a:r>
          </a:p>
        </p:txBody>
      </p:sp>
      <p:sp>
        <p:nvSpPr>
          <p:cNvPr id="24" name="Rectangle 24"/>
          <p:cNvSpPr>
            <a:spLocks noGrp="1" noChangeArrowheads="1"/>
          </p:cNvSpPr>
          <p:nvPr>
            <p:ph type="dt" sz="quarter" idx="10"/>
          </p:nvPr>
        </p:nvSpPr>
        <p:spPr/>
        <p:txBody>
          <a:bodyPr/>
          <a:lstStyle>
            <a:lvl1pPr>
              <a:defRPr smtClean="0"/>
            </a:lvl1pPr>
          </a:lstStyle>
          <a:p>
            <a:pPr>
              <a:defRPr/>
            </a:pPr>
            <a:endParaRPr lang="ru-RU" altLang="ru-RU">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fld id="{B7380B0E-5BE0-4DB1-8A9B-E59EE8899F03}" type="slidenum">
              <a:rPr lang="ru-RU" altLang="ru-RU">
                <a:solidFill>
                  <a:srgbClr val="FFFFFF"/>
                </a:solidFill>
              </a:rPr>
              <a:pPr/>
              <a:t>‹#›</a:t>
            </a:fld>
            <a:endParaRPr lang="ru-RU" altLang="ru-RU">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ru-RU" altLang="ru-RU">
              <a:solidFill>
                <a:srgbClr val="FFFFFF"/>
              </a:solidFill>
            </a:endParaRPr>
          </a:p>
        </p:txBody>
      </p:sp>
    </p:spTree>
    <p:extLst>
      <p:ext uri="{BB962C8B-B14F-4D97-AF65-F5344CB8AC3E}">
        <p14:creationId xmlns:p14="http://schemas.microsoft.com/office/powerpoint/2010/main" xmlns="" val="104981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fld id="{85622F8C-4AD5-4181-9D77-630E9D7FCC17}"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426241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fld id="{91821FE7-D72A-4910-9BE5-192D247448B5}"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360016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fld id="{ACBFECC0-7541-478C-888E-B733F057FB86}"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22643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fld id="{1FC42AA5-0980-4821-A43F-7BDB63A66F70}"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1539495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fld id="{57F17430-95E4-4CE0-82B4-F17C552F18AF}"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304229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B624E2-37B6-49C7-983E-55DC6B17BE9F}" type="slidenum">
              <a:rPr lang="ru-RU" altLang="ru-RU"/>
              <a:pPr>
                <a:defRPr/>
              </a:pPr>
              <a:t>‹#›</a:t>
            </a:fld>
            <a:endParaRPr lang="ru-RU" altLang="ru-RU"/>
          </a:p>
        </p:txBody>
      </p:sp>
    </p:spTree>
    <p:extLst>
      <p:ext uri="{BB962C8B-B14F-4D97-AF65-F5344CB8AC3E}">
        <p14:creationId xmlns:p14="http://schemas.microsoft.com/office/powerpoint/2010/main" xmlns="" val="589653440"/>
      </p:ext>
    </p:extLst>
  </p:cSld>
  <p:clrMapOvr>
    <a:masterClrMapping/>
  </p:clrMapOvr>
  <p:transition spd="slow">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fld id="{7274CA8E-A582-4301-975F-206D51E368CB}"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3871994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fld id="{7AFD10A0-2A62-4CD2-8119-4365B2A55039}"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1739414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fld id="{F81C0105-2899-41E4-B518-890B235890F0}"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2342857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fld id="{CEA72BAB-DA0E-49E9-9EF9-563A58AA2B1C}"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262662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fld id="{E1827955-F6E5-464B-920D-1DC76991AF37}" type="slidenum">
              <a:rPr lang="ru-RU" altLang="ru-RU">
                <a:solidFill>
                  <a:srgbClr val="FFFFFF"/>
                </a:solidFill>
              </a:rPr>
              <a:pPr/>
              <a:t>‹#›</a:t>
            </a:fld>
            <a:endParaRPr lang="ru-RU" altLang="ru-RU">
              <a:solidFill>
                <a:srgbClr val="FFFFFF"/>
              </a:solidFill>
            </a:endParaRPr>
          </a:p>
        </p:txBody>
      </p:sp>
    </p:spTree>
    <p:extLst>
      <p:ext uri="{BB962C8B-B14F-4D97-AF65-F5344CB8AC3E}">
        <p14:creationId xmlns:p14="http://schemas.microsoft.com/office/powerpoint/2010/main" xmlns="" val="3291005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83907E-4530-3259-B6A8-FB02630E841A}"/>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B12BFD9D-BC62-D3AE-538A-C948F66941B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1741B33C-DDA4-7740-F048-6930C2DFD597}"/>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0C399D94-1405-1427-27DD-067E7BCE4E6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1B9E30FB-2EE2-899A-C027-FBE31C51A0B1}"/>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53980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A5D41F9-55E3-2433-6A76-1AFF952F179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1751972-D3D8-716B-2895-C4A8C620128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E0585EA-DABA-77E7-1778-AB657D597CEA}"/>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F7E9031F-EB2B-CE65-53A3-712C96AA87C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DFF1FCC-1E62-9B0D-99AF-3E1FC36AA6FA}"/>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32356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0CFB71-B9DE-4D56-9B4E-BFD260BDFC7C}"/>
              </a:ext>
            </a:extLst>
          </p:cNvPr>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CB088A1E-2DCE-559B-1DB8-458C539C791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EE39BB62-0B0B-B8E0-A6F8-497F666F811F}"/>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2CF3921D-A50A-992C-0634-18C58F13167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3F9942CA-0B84-B2E3-5974-5BA1DE0C1860}"/>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37863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2DB57F3-AAC5-0172-444C-76EB56E83F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71823D95-F7AD-D725-4B3F-8D7EE0254D7A}"/>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AC9E0149-685B-57DB-1DC9-C28EA71D8710}"/>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C77307D-800C-1F91-5EF5-6EF4F55C2618}"/>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03A0B1AE-EBAC-677C-7092-F093B387BCA3}"/>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3DB41AA9-1303-A8E5-6FB0-33E8924F5D08}"/>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8677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EAD7CB-3EC7-0731-CE5D-F1B63DD4E993}"/>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C62E863A-EF00-93E3-D581-E7375B0F64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9DF755D1-8C28-389E-1AA3-9EB886BBB4AE}"/>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F1C5205D-50A6-CCE1-C22E-A4BAB42302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9128B0B-90EC-4F5C-A5B3-7CB743681E92}"/>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3CB510C-8B00-0016-7E4F-E92EDE55ABBE}"/>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AC0C943B-076C-C91D-91E9-32251E50A94E}"/>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9045279A-E596-241D-D826-46741306159C}"/>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668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268EC7-1DFD-4D10-B28D-1DB87A27F90C}" type="slidenum">
              <a:rPr lang="ru-RU" altLang="ru-RU"/>
              <a:pPr>
                <a:defRPr/>
              </a:pPr>
              <a:t>‹#›</a:t>
            </a:fld>
            <a:endParaRPr lang="ru-RU" altLang="ru-RU"/>
          </a:p>
        </p:txBody>
      </p:sp>
    </p:spTree>
    <p:extLst>
      <p:ext uri="{BB962C8B-B14F-4D97-AF65-F5344CB8AC3E}">
        <p14:creationId xmlns:p14="http://schemas.microsoft.com/office/powerpoint/2010/main" xmlns="" val="1050843279"/>
      </p:ext>
    </p:extLst>
  </p:cSld>
  <p:clrMapOvr>
    <a:masterClrMapping/>
  </p:clrMapOvr>
  <p:transition spd="slow">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C572D0-6388-6991-82E3-E7164B71647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3D2BDB57-3693-B529-2037-4019A8582234}"/>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7C6023F1-FF98-119C-54FF-CC772AC83899}"/>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E13AFA5E-5D87-3C7F-3D9E-040F417B5675}"/>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349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C3BFC0E-CB3A-8588-460C-AE06603F65E3}"/>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B916ED48-2C78-62A0-B1EF-44DA4ABC2AE2}"/>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38913814-59A2-79CC-C58E-A80D5C10C09A}"/>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6933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15D9AF-C4AA-964B-0721-61D27FF5335E}"/>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25F4F2ED-D3B6-C92F-747F-5E16D29DFD2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7FD72634-308E-1972-7B99-D4004BA162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269060F-A3CD-CC55-0858-12C73901B509}"/>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B3FB0A4B-6F43-96CC-07C8-7ECE1D81B5F1}"/>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66C3F817-BD6D-F19F-3991-EEDBCB63D17E}"/>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7031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E20E397-FEE9-13B9-A0AE-DB67A1D1A85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29F912A6-1A93-1336-298B-C76E97EC7E4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3D77DA9-9D7D-B5D9-1ABB-CCA0D772CF5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E460D32B-D650-33F9-FAF5-E835C03FD2D8}"/>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BCE51248-F84B-A100-9E6E-7AE0199F112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206A5209-F532-670F-3EAD-5001172CBF48}"/>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4352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2C7719-86A9-CEEC-8E44-0CBEF8483D0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0EDE80E2-DB56-13CF-2836-9E673E8287F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7341DC8-83AE-B2B0-4C9B-F9778EE4F0C1}"/>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CAFE4F93-B6E2-0DC5-2190-52DCF81B2DC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098F44B1-D76C-F630-D6E9-A6A515A552A2}"/>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30243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9AE50847-3A8B-69C5-91DB-C7D522D30BEC}"/>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7A9F4670-A4E3-E05C-ECD1-C6F2F60AC865}"/>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AF64DFC-8E25-335F-9652-2684110F7C3D}"/>
              </a:ext>
            </a:extLst>
          </p:cNvPr>
          <p:cNvSpPr>
            <a:spLocks noGrp="1"/>
          </p:cNvSpPr>
          <p:nvPr>
            <p:ph type="dt" sz="half" idx="10"/>
          </p:nvPr>
        </p:nvSpPr>
        <p:spPr/>
        <p:txBody>
          <a:bodyPr/>
          <a:lstStyle/>
          <a:p>
            <a:fld id="{2438D602-5D46-4FE7-ACD1-9514D29544CF}" type="datetimeFigureOut">
              <a:rPr lang="ru-RU" smtClean="0">
                <a:solidFill>
                  <a:prstClr val="black">
                    <a:tint val="75000"/>
                  </a:prstClr>
                </a:solidFill>
              </a:rPr>
              <a:pPr/>
              <a:t>18.03.2024</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4EE9C817-1508-23E2-449E-5EE3BD031B4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E08E041-4380-20AA-071F-7F16ACD4AB02}"/>
              </a:ext>
            </a:extLst>
          </p:cNvPr>
          <p:cNvSpPr>
            <a:spLocks noGrp="1"/>
          </p:cNvSpPr>
          <p:nvPr>
            <p:ph type="sldNum" sz="quarter" idx="12"/>
          </p:nvPr>
        </p:nvSpPr>
        <p:spPr/>
        <p:txBody>
          <a:bodyPr/>
          <a:lstStyle/>
          <a:p>
            <a:fld id="{A59C49BB-BDD3-4A3C-8618-1876C9E4958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6678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CDC56C0-BAC7-464C-AFF0-BBC519FDFAA2}" type="slidenum">
              <a:rPr lang="ru-RU" altLang="ru-RU"/>
              <a:pPr>
                <a:defRPr/>
              </a:pPr>
              <a:t>‹#›</a:t>
            </a:fld>
            <a:endParaRPr lang="ru-RU" altLang="ru-RU"/>
          </a:p>
        </p:txBody>
      </p:sp>
    </p:spTree>
    <p:extLst>
      <p:ext uri="{BB962C8B-B14F-4D97-AF65-F5344CB8AC3E}">
        <p14:creationId xmlns:p14="http://schemas.microsoft.com/office/powerpoint/2010/main" xmlns="" val="1488642958"/>
      </p:ext>
    </p:extLst>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93274CE-0380-4B97-AAC4-D2AD8FAA23A6}" type="slidenum">
              <a:rPr lang="ru-RU" altLang="ru-RU"/>
              <a:pPr>
                <a:defRPr/>
              </a:pPr>
              <a:t>‹#›</a:t>
            </a:fld>
            <a:endParaRPr lang="ru-RU" altLang="ru-RU"/>
          </a:p>
        </p:txBody>
      </p:sp>
    </p:spTree>
    <p:extLst>
      <p:ext uri="{BB962C8B-B14F-4D97-AF65-F5344CB8AC3E}">
        <p14:creationId xmlns:p14="http://schemas.microsoft.com/office/powerpoint/2010/main" xmlns="" val="514943131"/>
      </p:ext>
    </p:extLst>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25B6B13-A993-4987-AD50-56C4F803577A}" type="slidenum">
              <a:rPr lang="ru-RU" altLang="ru-RU"/>
              <a:pPr>
                <a:defRPr/>
              </a:pPr>
              <a:t>‹#›</a:t>
            </a:fld>
            <a:endParaRPr lang="ru-RU" altLang="ru-RU"/>
          </a:p>
        </p:txBody>
      </p:sp>
    </p:spTree>
    <p:extLst>
      <p:ext uri="{BB962C8B-B14F-4D97-AF65-F5344CB8AC3E}">
        <p14:creationId xmlns:p14="http://schemas.microsoft.com/office/powerpoint/2010/main" xmlns="" val="79550974"/>
      </p:ext>
    </p:extLst>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A8A0663-B36B-417A-A4D7-02107AC0649A}" type="slidenum">
              <a:rPr lang="ru-RU" altLang="ru-RU"/>
              <a:pPr>
                <a:defRPr/>
              </a:pPr>
              <a:t>‹#›</a:t>
            </a:fld>
            <a:endParaRPr lang="ru-RU" altLang="ru-RU"/>
          </a:p>
        </p:txBody>
      </p:sp>
    </p:spTree>
    <p:extLst>
      <p:ext uri="{BB962C8B-B14F-4D97-AF65-F5344CB8AC3E}">
        <p14:creationId xmlns:p14="http://schemas.microsoft.com/office/powerpoint/2010/main" xmlns="" val="2822772996"/>
      </p:ext>
    </p:extLst>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08AF06-AE4B-4F43-8DD7-C9BB7DC9A784}" type="slidenum">
              <a:rPr lang="ru-RU" altLang="ru-RU"/>
              <a:pPr>
                <a:defRPr/>
              </a:pPr>
              <a:t>‹#›</a:t>
            </a:fld>
            <a:endParaRPr lang="ru-RU" altLang="ru-RU"/>
          </a:p>
        </p:txBody>
      </p:sp>
    </p:spTree>
    <p:extLst>
      <p:ext uri="{BB962C8B-B14F-4D97-AF65-F5344CB8AC3E}">
        <p14:creationId xmlns:p14="http://schemas.microsoft.com/office/powerpoint/2010/main" xmlns="" val="722218912"/>
      </p:ext>
    </p:extLst>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BDD2983-551B-4463-AB7E-274D70D5F919}" type="slidenum">
              <a:rPr lang="ru-RU" altLang="ru-RU"/>
              <a:pPr>
                <a:defRPr/>
              </a:pPr>
              <a:t>‹#›</a:t>
            </a:fld>
            <a:endParaRPr lang="ru-RU" altLang="ru-RU"/>
          </a:p>
        </p:txBody>
      </p:sp>
    </p:spTree>
    <p:extLst>
      <p:ext uri="{BB962C8B-B14F-4D97-AF65-F5344CB8AC3E}">
        <p14:creationId xmlns:p14="http://schemas.microsoft.com/office/powerpoint/2010/main" xmlns="" val="3364679282"/>
      </p:ext>
    </p:extLst>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9162CDCC-EA40-429D-BA9F-697932B224D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860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nvGrpSpPr>
          <p:cNvPr id="1028" name="Group 6"/>
          <p:cNvGrpSpPr>
            <a:grpSpLocks/>
          </p:cNvGrpSpPr>
          <p:nvPr/>
        </p:nvGrpSpPr>
        <p:grpSpPr bwMode="auto">
          <a:xfrm>
            <a:off x="0" y="6019800"/>
            <a:ext cx="7848600" cy="857250"/>
            <a:chOff x="0" y="3792"/>
            <a:chExt cx="4944" cy="540"/>
          </a:xfrm>
        </p:grpSpPr>
        <p:sp>
          <p:nvSpPr>
            <p:cNvPr id="860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sp>
          <p:nvSpPr>
            <p:cNvPr id="860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b="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b="0" smtClean="0">
                <a:solidFill>
                  <a:srgbClr val="FFFFFF"/>
                </a:solidFill>
                <a:latin typeface="Arial" charset="0"/>
              </a:endParaRPr>
            </a:p>
          </p:txBody>
        </p:sp>
      </p:grpSp>
      <p:sp>
        <p:nvSpPr>
          <p:cNvPr id="860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60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a:defRPr/>
            </a:pPr>
            <a:endParaRPr lang="ru-RU" altLang="ru-RU" b="0">
              <a:solidFill>
                <a:srgbClr val="FFFFFF"/>
              </a:solidFill>
            </a:endParaRPr>
          </a:p>
        </p:txBody>
      </p:sp>
      <p:sp>
        <p:nvSpPr>
          <p:cNvPr id="860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a:defRPr/>
            </a:pPr>
            <a:endParaRPr lang="ru-RU" altLang="ru-RU" b="0">
              <a:solidFill>
                <a:srgbClr val="FFFFFF"/>
              </a:solidFill>
            </a:endParaRPr>
          </a:p>
        </p:txBody>
      </p:sp>
      <p:sp>
        <p:nvSpPr>
          <p:cNvPr id="860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A1D2F77-0E25-4091-B4A9-2A32652F9B6D}" type="slidenum">
              <a:rPr lang="ru-RU" altLang="ru-RU" b="0" smtClean="0">
                <a:solidFill>
                  <a:srgbClr val="FFFFFF"/>
                </a:solidFill>
                <a:latin typeface="Arial" charset="0"/>
              </a:rPr>
              <a:pPr/>
              <a:t>‹#›</a:t>
            </a:fld>
            <a:endParaRPr lang="ru-RU" altLang="ru-RU" b="0" smtClean="0">
              <a:solidFill>
                <a:srgbClr val="FFFFFF"/>
              </a:solidFill>
              <a:latin typeface="Arial" charset="0"/>
            </a:endParaRPr>
          </a:p>
        </p:txBody>
      </p:sp>
    </p:spTree>
    <p:extLst>
      <p:ext uri="{BB962C8B-B14F-4D97-AF65-F5344CB8AC3E}">
        <p14:creationId xmlns:p14="http://schemas.microsoft.com/office/powerpoint/2010/main" xmlns="" val="3939373981"/>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7F4B77-276B-5EB5-ADBA-E42B6B28DDC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62BEB447-152D-5C1C-FAC1-1FA4A4B4AD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2128733-C674-20CB-CBB7-656D693930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438D602-5D46-4FE7-ACD1-9514D29544CF}" type="datetimeFigureOut">
              <a:rPr lang="ru-RU" b="0" smtClean="0">
                <a:solidFill>
                  <a:prstClr val="black">
                    <a:tint val="75000"/>
                  </a:prstClr>
                </a:solidFill>
                <a:latin typeface="Calibri" panose="020F0502020204030204"/>
              </a:rPr>
              <a:pPr eaLnBrk="1" fontAlgn="auto" hangingPunct="1">
                <a:spcBef>
                  <a:spcPts val="0"/>
                </a:spcBef>
                <a:spcAft>
                  <a:spcPts val="0"/>
                </a:spcAft>
              </a:pPr>
              <a:t>18.03.2024</a:t>
            </a:fld>
            <a:endParaRPr lang="ru-RU" b="0">
              <a:solidFill>
                <a:prstClr val="black">
                  <a:tint val="75000"/>
                </a:prstClr>
              </a:solidFill>
              <a:latin typeface="Calibri" panose="020F0502020204030204"/>
            </a:endParaRPr>
          </a:p>
        </p:txBody>
      </p:sp>
      <p:sp>
        <p:nvSpPr>
          <p:cNvPr id="5" name="Нижний колонтитул 4">
            <a:extLst>
              <a:ext uri="{FF2B5EF4-FFF2-40B4-BE49-F238E27FC236}">
                <a16:creationId xmlns="" xmlns:a16="http://schemas.microsoft.com/office/drawing/2014/main" id="{87C57AE0-A015-F170-A455-70E51F94CF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b="0">
              <a:solidFill>
                <a:prstClr val="black">
                  <a:tint val="75000"/>
                </a:prstClr>
              </a:solidFill>
              <a:latin typeface="Calibri" panose="020F0502020204030204"/>
            </a:endParaRPr>
          </a:p>
        </p:txBody>
      </p:sp>
      <p:sp>
        <p:nvSpPr>
          <p:cNvPr id="6" name="Номер слайда 5">
            <a:extLst>
              <a:ext uri="{FF2B5EF4-FFF2-40B4-BE49-F238E27FC236}">
                <a16:creationId xmlns="" xmlns:a16="http://schemas.microsoft.com/office/drawing/2014/main" id="{2446A326-FD58-888F-1024-352C455D3D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9C49BB-BDD3-4A3C-8618-1876C9E49582}" type="slidenum">
              <a:rPr lang="ru-RU" b="0" smtClean="0">
                <a:solidFill>
                  <a:prstClr val="black">
                    <a:tint val="75000"/>
                  </a:prstClr>
                </a:solidFill>
                <a:latin typeface="Calibri" panose="020F0502020204030204"/>
              </a:rPr>
              <a:pPr eaLnBrk="1" fontAlgn="auto" hangingPunct="1">
                <a:spcBef>
                  <a:spcPts val="0"/>
                </a:spcBef>
                <a:spcAft>
                  <a:spcPts val="0"/>
                </a:spcAft>
              </a:pPr>
              <a:t>‹#›</a:t>
            </a:fld>
            <a:endParaRPr lang="ru-RU" b="0">
              <a:solidFill>
                <a:prstClr val="black">
                  <a:tint val="75000"/>
                </a:prstClr>
              </a:solidFill>
              <a:latin typeface="Calibri" panose="020F0502020204030204"/>
            </a:endParaRPr>
          </a:p>
        </p:txBody>
      </p:sp>
    </p:spTree>
    <p:extLst>
      <p:ext uri="{BB962C8B-B14F-4D97-AF65-F5344CB8AC3E}">
        <p14:creationId xmlns:p14="http://schemas.microsoft.com/office/powerpoint/2010/main" xmlns="" val="17399071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0825" y="1341438"/>
            <a:ext cx="8642350" cy="5256212"/>
          </a:xfrm>
          <a:prstGeom prst="rect">
            <a:avLst/>
          </a:prstGeom>
          <a:noFill/>
          <a:ln w="9525">
            <a:noFill/>
            <a:miter lim="800000"/>
            <a:headEnd/>
            <a:tailEnd/>
          </a:ln>
        </p:spPr>
        <p:txBody>
          <a:bodyPr anchor="ctr"/>
          <a:lstStyle/>
          <a:p>
            <a:pPr algn="ctr" eaLnBrk="1" hangingPunct="1">
              <a:defRPr/>
            </a:pPr>
            <a:r>
              <a:rPr lang="uz-Cyrl-UZ" sz="4400" dirty="0">
                <a:effectLst>
                  <a:outerShdw blurRad="38100" dist="38100" dir="2700000" algn="tl">
                    <a:srgbClr val="C0C0C0"/>
                  </a:outerShdw>
                </a:effectLst>
                <a:latin typeface="Arial" charset="0"/>
              </a:rPr>
              <a:t/>
            </a:r>
            <a:br>
              <a:rPr lang="uz-Cyrl-UZ" sz="4400" dirty="0">
                <a:effectLst>
                  <a:outerShdw blurRad="38100" dist="38100" dir="2700000" algn="tl">
                    <a:srgbClr val="C0C0C0"/>
                  </a:outerShdw>
                </a:effectLst>
                <a:latin typeface="Arial" charset="0"/>
              </a:rPr>
            </a:br>
            <a:r>
              <a:rPr lang="ru-RU" sz="4400" dirty="0">
                <a:effectLst>
                  <a:outerShdw blurRad="38100" dist="38100" dir="2700000" algn="tl">
                    <a:srgbClr val="C0C0C0"/>
                  </a:outerShdw>
                </a:effectLst>
                <a:latin typeface="Arial" charset="0"/>
              </a:rPr>
              <a:t/>
            </a:r>
            <a:br>
              <a:rPr lang="ru-RU" sz="4400" dirty="0">
                <a:effectLst>
                  <a:outerShdw blurRad="38100" dist="38100" dir="2700000" algn="tl">
                    <a:srgbClr val="C0C0C0"/>
                  </a:outerShdw>
                </a:effectLst>
                <a:latin typeface="Arial" charset="0"/>
              </a:rPr>
            </a:br>
            <a:endParaRPr lang="ru-RU" sz="4400" dirty="0">
              <a:effectLst>
                <a:outerShdw blurRad="38100" dist="38100" dir="2700000" algn="tl">
                  <a:srgbClr val="C0C0C0"/>
                </a:outerShdw>
              </a:effectLst>
              <a:latin typeface="Arial" charset="0"/>
            </a:endParaRPr>
          </a:p>
        </p:txBody>
      </p:sp>
      <p:pic>
        <p:nvPicPr>
          <p:cNvPr id="28675" name="Picture 3" descr="Gerb"/>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24300" y="476672"/>
            <a:ext cx="1727820"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1079612" y="1988840"/>
            <a:ext cx="7236804" cy="3539430"/>
          </a:xfrm>
          <a:prstGeom prst="rect">
            <a:avLst/>
          </a:prstGeom>
        </p:spPr>
        <p:txBody>
          <a:bodyPr wrap="square">
            <a:spAutoFit/>
          </a:bodyPr>
          <a:lstStyle/>
          <a:p>
            <a:pPr algn="just"/>
            <a:r>
              <a:rPr lang="en-US" sz="2800" dirty="0" smtClean="0">
                <a:solidFill>
                  <a:srgbClr val="FF0000"/>
                </a:solidFill>
                <a:latin typeface="Times New Roman"/>
                <a:ea typeface="Times New Roman"/>
              </a:rPr>
              <a:t>  </a:t>
            </a:r>
            <a:r>
              <a:rPr lang="en-US" sz="3200" dirty="0" err="1" smtClean="0">
                <a:solidFill>
                  <a:srgbClr val="FF0000"/>
                </a:solidFill>
                <a:latin typeface="Times New Roman"/>
                <a:ea typeface="Times New Roman"/>
              </a:rPr>
              <a:t>Mavzu</a:t>
            </a:r>
            <a:r>
              <a:rPr lang="en-US" sz="3200" dirty="0" smtClean="0">
                <a:solidFill>
                  <a:srgbClr val="FF0000"/>
                </a:solidFill>
                <a:latin typeface="Times New Roman"/>
                <a:ea typeface="Times New Roman"/>
              </a:rPr>
              <a:t>: </a:t>
            </a:r>
            <a:r>
              <a:rPr lang="en-US" sz="3200" dirty="0" err="1" smtClean="0">
                <a:solidFill>
                  <a:srgbClr val="00B050"/>
                </a:solidFill>
                <a:latin typeface="Times New Roman"/>
                <a:ea typeface="Times New Roman"/>
              </a:rPr>
              <a:t>Eng</a:t>
            </a:r>
            <a:r>
              <a:rPr lang="en-US" sz="3200" dirty="0" smtClean="0">
                <a:solidFill>
                  <a:srgbClr val="00B050"/>
                </a:solidFill>
                <a:latin typeface="Times New Roman"/>
                <a:ea typeface="Times New Roman"/>
              </a:rPr>
              <a:t> </a:t>
            </a:r>
            <a:r>
              <a:rPr lang="en-US" sz="3200" dirty="0" err="1">
                <a:solidFill>
                  <a:srgbClr val="00B050"/>
                </a:solidFill>
                <a:latin typeface="Times New Roman"/>
                <a:ea typeface="Times New Roman"/>
              </a:rPr>
              <a:t>qadimgi</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davrlardan</a:t>
            </a:r>
            <a:r>
              <a:rPr lang="en-US" sz="3200" dirty="0">
                <a:solidFill>
                  <a:srgbClr val="00B050"/>
                </a:solidFill>
                <a:latin typeface="Times New Roman"/>
                <a:ea typeface="Times New Roman"/>
              </a:rPr>
              <a:t>  ХIХ  </a:t>
            </a:r>
            <a:r>
              <a:rPr lang="en-US" sz="3200" dirty="0" err="1">
                <a:solidFill>
                  <a:srgbClr val="00B050"/>
                </a:solidFill>
                <a:latin typeface="Times New Roman"/>
                <a:ea typeface="Times New Roman"/>
              </a:rPr>
              <a:t>asrning</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birinchi</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yarmida</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jahon</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pedagogika</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fanining</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rivojlanish</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tarixi</a:t>
            </a:r>
            <a:r>
              <a:rPr lang="en-US" sz="3200" dirty="0">
                <a:solidFill>
                  <a:srgbClr val="00B050"/>
                </a:solidFill>
                <a:latin typeface="Times New Roman"/>
                <a:ea typeface="Times New Roman"/>
              </a:rPr>
              <a:t>. Yan. A. </a:t>
            </a:r>
            <a:r>
              <a:rPr lang="en-US" sz="3200" dirty="0" err="1">
                <a:solidFill>
                  <a:srgbClr val="00B050"/>
                </a:solidFill>
                <a:latin typeface="Times New Roman"/>
                <a:ea typeface="Times New Roman"/>
              </a:rPr>
              <a:t>Komenskiyning</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pedagogik</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nazariyasi</a:t>
            </a:r>
            <a:r>
              <a:rPr lang="en-US" sz="3200" dirty="0">
                <a:solidFill>
                  <a:srgbClr val="00B050"/>
                </a:solidFill>
                <a:latin typeface="Times New Roman"/>
                <a:ea typeface="Times New Roman"/>
              </a:rPr>
              <a:t>. ХIХ  </a:t>
            </a:r>
            <a:r>
              <a:rPr lang="en-US" sz="3200" dirty="0" err="1">
                <a:solidFill>
                  <a:srgbClr val="00B050"/>
                </a:solidFill>
                <a:latin typeface="Times New Roman"/>
                <a:ea typeface="Times New Roman"/>
              </a:rPr>
              <a:t>asrning</a:t>
            </a:r>
            <a:r>
              <a:rPr lang="en-US" sz="3200" dirty="0">
                <a:solidFill>
                  <a:srgbClr val="00B050"/>
                </a:solidFill>
                <a:latin typeface="Times New Roman"/>
                <a:ea typeface="Times New Roman"/>
              </a:rPr>
              <a:t> 2-yarmi - XX </a:t>
            </a:r>
            <a:r>
              <a:rPr lang="en-US" sz="3200" dirty="0" err="1">
                <a:solidFill>
                  <a:srgbClr val="00B050"/>
                </a:solidFill>
                <a:latin typeface="Times New Roman"/>
                <a:ea typeface="Times New Roman"/>
              </a:rPr>
              <a:t>asrda</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jahon</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pedagogika</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fanining</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rivoji</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K.D.Ushinskiyning</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pedagogik</a:t>
            </a:r>
            <a:r>
              <a:rPr lang="en-US" sz="3200" dirty="0">
                <a:solidFill>
                  <a:srgbClr val="00B050"/>
                </a:solidFill>
                <a:latin typeface="Times New Roman"/>
                <a:ea typeface="Times New Roman"/>
              </a:rPr>
              <a:t> </a:t>
            </a:r>
            <a:r>
              <a:rPr lang="en-US" sz="3200" dirty="0" err="1">
                <a:solidFill>
                  <a:srgbClr val="00B050"/>
                </a:solidFill>
                <a:latin typeface="Times New Roman"/>
                <a:ea typeface="Times New Roman"/>
              </a:rPr>
              <a:t>merosi</a:t>
            </a:r>
            <a:r>
              <a:rPr lang="en-US" sz="3200" dirty="0">
                <a:solidFill>
                  <a:srgbClr val="00B050"/>
                </a:solidFill>
                <a:latin typeface="Times New Roman"/>
                <a:ea typeface="Times New Roman"/>
              </a:rPr>
              <a:t>.</a:t>
            </a:r>
            <a:endParaRPr lang="ru-RU" sz="3200" dirty="0">
              <a:solidFill>
                <a:srgbClr val="00B050"/>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0" fill="hold"/>
                                        <p:tgtEl>
                                          <p:spTgt spid="28675"/>
                                        </p:tgtEl>
                                        <p:attrNameLst>
                                          <p:attrName>ppt_w</p:attrName>
                                        </p:attrNameLst>
                                      </p:cBhvr>
                                      <p:tavLst>
                                        <p:tav tm="0" fmla="#ppt_w*sin(2.5*pi*$)">
                                          <p:val>
                                            <p:fltVal val="0"/>
                                          </p:val>
                                        </p:tav>
                                        <p:tav tm="100000">
                                          <p:val>
                                            <p:fltVal val="1"/>
                                          </p:val>
                                        </p:tav>
                                      </p:tavLst>
                                    </p:anim>
                                    <p:anim calcmode="lin" valueType="num">
                                      <p:cBhvr>
                                        <p:cTn id="8" dur="5000" fill="hold"/>
                                        <p:tgtEl>
                                          <p:spTgt spid="28675"/>
                                        </p:tgtEl>
                                        <p:attrNameLst>
                                          <p:attrName>ppt_h</p:attrName>
                                        </p:attrNameLst>
                                      </p:cBhvr>
                                      <p:tavLst>
                                        <p:tav tm="0">
                                          <p:val>
                                            <p:strVal val="#ppt_h"/>
                                          </p:val>
                                        </p:tav>
                                        <p:tav tm="100000">
                                          <p:val>
                                            <p:strVal val="#ppt_h"/>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p:cTn id="11" dur="3000" fill="hold"/>
                                        <p:tgtEl>
                                          <p:spTgt spid="28674"/>
                                        </p:tgtEl>
                                        <p:attrNameLst>
                                          <p:attrName>ppt_w</p:attrName>
                                        </p:attrNameLst>
                                      </p:cBhvr>
                                      <p:tavLst>
                                        <p:tav tm="0">
                                          <p:val>
                                            <p:fltVal val="0"/>
                                          </p:val>
                                        </p:tav>
                                        <p:tav tm="100000">
                                          <p:val>
                                            <p:strVal val="#ppt_w"/>
                                          </p:val>
                                        </p:tav>
                                      </p:tavLst>
                                    </p:anim>
                                    <p:anim calcmode="lin" valueType="num">
                                      <p:cBhvr>
                                        <p:cTn id="12" dur="3000" fill="hold"/>
                                        <p:tgtEl>
                                          <p:spTgt spid="28674"/>
                                        </p:tgtEl>
                                        <p:attrNameLst>
                                          <p:attrName>ppt_h</p:attrName>
                                        </p:attrNameLst>
                                      </p:cBhvr>
                                      <p:tavLst>
                                        <p:tav tm="0">
                                          <p:val>
                                            <p:fltVal val="0"/>
                                          </p:val>
                                        </p:tav>
                                        <p:tav tm="100000">
                                          <p:val>
                                            <p:strVal val="#ppt_h"/>
                                          </p:val>
                                        </p:tav>
                                      </p:tavLst>
                                    </p:anim>
                                    <p:anim calcmode="lin" valueType="num">
                                      <p:cBhvr>
                                        <p:cTn id="13" dur="3000" fill="hold"/>
                                        <p:tgtEl>
                                          <p:spTgt spid="28674"/>
                                        </p:tgtEl>
                                        <p:attrNameLst>
                                          <p:attrName>style.rotation</p:attrName>
                                        </p:attrNameLst>
                                      </p:cBhvr>
                                      <p:tavLst>
                                        <p:tav tm="0">
                                          <p:val>
                                            <p:fltVal val="360"/>
                                          </p:val>
                                        </p:tav>
                                        <p:tav tm="100000">
                                          <p:val>
                                            <p:fltVal val="0"/>
                                          </p:val>
                                        </p:tav>
                                      </p:tavLst>
                                    </p:anim>
                                    <p:animEffect transition="in" filter="fade">
                                      <p:cBhvr>
                                        <p:cTn id="14" dur="3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0483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5650" y="2349500"/>
            <a:ext cx="2622550"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4835"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795963" y="2420938"/>
            <a:ext cx="2903537" cy="352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4836" name="Picture 4"/>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3132138" y="404813"/>
            <a:ext cx="3048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04834"/>
                                        </p:tgtEl>
                                        <p:attrNameLst>
                                          <p:attrName>style.visibility</p:attrName>
                                        </p:attrNameLst>
                                      </p:cBhvr>
                                      <p:to>
                                        <p:strVal val="visible"/>
                                      </p:to>
                                    </p:set>
                                    <p:animEffect transition="in" filter="box(out)">
                                      <p:cBhvr>
                                        <p:cTn id="7" dur="2000"/>
                                        <p:tgtEl>
                                          <p:spTgt spid="504834"/>
                                        </p:tgtEl>
                                      </p:cBhvr>
                                    </p:animEffect>
                                  </p:childTnLst>
                                </p:cTn>
                              </p:par>
                              <p:par>
                                <p:cTn id="8" presetID="4" presetClass="entr" presetSubtype="32" fill="hold" nodeType="withEffect">
                                  <p:stCondLst>
                                    <p:cond delay="0"/>
                                  </p:stCondLst>
                                  <p:childTnLst>
                                    <p:set>
                                      <p:cBhvr>
                                        <p:cTn id="9" dur="1" fill="hold">
                                          <p:stCondLst>
                                            <p:cond delay="0"/>
                                          </p:stCondLst>
                                        </p:cTn>
                                        <p:tgtEl>
                                          <p:spTgt spid="504836"/>
                                        </p:tgtEl>
                                        <p:attrNameLst>
                                          <p:attrName>style.visibility</p:attrName>
                                        </p:attrNameLst>
                                      </p:cBhvr>
                                      <p:to>
                                        <p:strVal val="visible"/>
                                      </p:to>
                                    </p:set>
                                    <p:animEffect transition="in" filter="box(out)">
                                      <p:cBhvr>
                                        <p:cTn id="10" dur="2000"/>
                                        <p:tgtEl>
                                          <p:spTgt spid="504836"/>
                                        </p:tgtEl>
                                      </p:cBhvr>
                                    </p:animEffect>
                                  </p:childTnLst>
                                </p:cTn>
                              </p:par>
                              <p:par>
                                <p:cTn id="11" presetID="4" presetClass="entr" presetSubtype="32" fill="hold" nodeType="withEffect">
                                  <p:stCondLst>
                                    <p:cond delay="0"/>
                                  </p:stCondLst>
                                  <p:childTnLst>
                                    <p:set>
                                      <p:cBhvr>
                                        <p:cTn id="12" dur="1" fill="hold">
                                          <p:stCondLst>
                                            <p:cond delay="0"/>
                                          </p:stCondLst>
                                        </p:cTn>
                                        <p:tgtEl>
                                          <p:spTgt spid="504835"/>
                                        </p:tgtEl>
                                        <p:attrNameLst>
                                          <p:attrName>style.visibility</p:attrName>
                                        </p:attrNameLst>
                                      </p:cBhvr>
                                      <p:to>
                                        <p:strVal val="visible"/>
                                      </p:to>
                                    </p:set>
                                    <p:animEffect transition="in" filter="box(out)">
                                      <p:cBhvr>
                                        <p:cTn id="13" dur="2000"/>
                                        <p:tgtEl>
                                          <p:spTgt spid="504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78563" name="Rectangle 3"/>
          <p:cNvSpPr>
            <a:spLocks noGrp="1" noChangeArrowheads="1"/>
          </p:cNvSpPr>
          <p:nvPr>
            <p:ph type="body" idx="1"/>
          </p:nvPr>
        </p:nvSpPr>
        <p:spPr>
          <a:xfrm>
            <a:off x="457200" y="620713"/>
            <a:ext cx="8229600" cy="5761037"/>
          </a:xfrm>
        </p:spPr>
        <p:txBody>
          <a:bodyPr/>
          <a:lstStyle/>
          <a:p>
            <a:pPr algn="just" eaLnBrk="1" hangingPunct="1">
              <a:lnSpc>
                <a:spcPct val="90000"/>
              </a:lnSpc>
              <a:buFontTx/>
              <a:buNone/>
            </a:pPr>
            <a:r>
              <a:rPr lang="ru-RU" altLang="ru-RU" sz="2600" smtClean="0">
                <a:latin typeface="Times New Roman" panose="02020603050405020304" pitchFamily="18" charset="0"/>
              </a:rPr>
              <a:t>		</a:t>
            </a:r>
            <a:r>
              <a:rPr lang="uz-Cyrl-UZ" altLang="ru-RU" sz="2600" smtClean="0">
                <a:latin typeface="Times New Roman" panose="02020603050405020304" pitchFamily="18" charset="0"/>
              </a:rPr>
              <a:t>Tarbiya,— deydi Platon,— davlat tomonidan tashkil etilmog’i va hukmron guruhlarning — faylasuflar va jangchilarning manfaatlarini ko’zlamog’i lozim. Platon o’zining pedagogika tizimida Sparta va Afina tizimining ba’zi bir belgilarini birlashtirishga intiladi. </a:t>
            </a:r>
          </a:p>
          <a:p>
            <a:pPr algn="just" eaLnBrk="1" hangingPunct="1">
              <a:lnSpc>
                <a:spcPct val="90000"/>
              </a:lnSpc>
              <a:buFontTx/>
              <a:buNone/>
            </a:pPr>
            <a:r>
              <a:rPr lang="ru-RU" altLang="ru-RU" sz="2600" smtClean="0">
                <a:latin typeface="Times New Roman" panose="02020603050405020304" pitchFamily="18" charset="0"/>
              </a:rPr>
              <a:t>		</a:t>
            </a:r>
            <a:r>
              <a:rPr lang="uz-Cyrl-UZ" altLang="ru-RU" sz="2600" smtClean="0">
                <a:latin typeface="Times New Roman" panose="02020603050405020304" pitchFamily="18" charset="0"/>
              </a:rPr>
              <a:t>Platonning fikricha, bolalar 3 yoshdan boshlab 6 yoshgacha davlat tomonidan tayinlab qo’yilgan tarbiyachilar rahbarligida maydonchalarda turli o’yinlar o’ynash bilan shug’ullanishlari muhim bo’lgan. Platon o’yinlarni maktabgacha tarbiya vositasi deb hisoblab, ularga katta ahamiyat beradi, shuningdek, bolalarga hikoya qilib beriladigan materiallarni sinchiklab tanlash kerakligini ham uqtirib o’tadi. U bolalarga eng yoshlik chog’idanoq ijtimoiy tarbiya berish tarafdori edi. </a:t>
            </a:r>
            <a:endParaRPr lang="ru-RU" altLang="ru-RU" sz="2600" smtClean="0">
              <a:latin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8563"/>
                                        </p:tgtEl>
                                        <p:attrNameLst>
                                          <p:attrName>style.visibility</p:attrName>
                                        </p:attrNameLst>
                                      </p:cBhvr>
                                      <p:to>
                                        <p:strVal val="visible"/>
                                      </p:to>
                                    </p:set>
                                    <p:animEffect transition="in" filter="fade">
                                      <p:cBhvr>
                                        <p:cTn id="7" dur="2000"/>
                                        <p:tgtEl>
                                          <p:spTgt spid="5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51520" y="1052736"/>
            <a:ext cx="8496944" cy="5289550"/>
          </a:xfrm>
        </p:spPr>
        <p:txBody>
          <a:bodyPr/>
          <a:lstStyle/>
          <a:p>
            <a:pPr algn="just" eaLnBrk="1" hangingPunct="1">
              <a:buFontTx/>
              <a:buNone/>
            </a:pPr>
            <a:r>
              <a:rPr lang="ru-RU" altLang="ru-RU" dirty="0" smtClean="0">
                <a:latin typeface="Times New Roman" panose="02020603050405020304" pitchFamily="18" charset="0"/>
              </a:rPr>
              <a:t>		</a:t>
            </a:r>
            <a:r>
              <a:rPr lang="uz-Cyrl-UZ" altLang="ru-RU" dirty="0" smtClean="0">
                <a:latin typeface="Times New Roman" panose="02020603050405020304" pitchFamily="18" charset="0"/>
              </a:rPr>
              <a:t>Bolalar 7 yoshdan 12 yoshgacha davlat maktablariga qatnaydilar va bunday maktablarda ularga o’qish, yozish, hisob, musiqa va ashula o’rgatiladi. </a:t>
            </a:r>
          </a:p>
          <a:p>
            <a:pPr algn="just" eaLnBrk="1" hangingPunct="1">
              <a:buFontTx/>
              <a:buNone/>
            </a:pPr>
            <a:r>
              <a:rPr lang="ru-RU" altLang="ru-RU" dirty="0" smtClean="0">
                <a:latin typeface="Times New Roman" panose="02020603050405020304" pitchFamily="18" charset="0"/>
              </a:rPr>
              <a:t>		</a:t>
            </a:r>
            <a:r>
              <a:rPr lang="uz-Cyrl-UZ" altLang="ru-RU" dirty="0" smtClean="0">
                <a:latin typeface="Times New Roman" panose="02020603050405020304" pitchFamily="18" charset="0"/>
              </a:rPr>
              <a:t>Bolalar 12 yoshdan 16 yoshgacha odatdagi badantarbiya mashqlari o’rganiladigan palastrada, ya’ni jismoniy tarbiya maktabida o’qiydilar.</a:t>
            </a:r>
          </a:p>
          <a:p>
            <a:pPr algn="just" eaLnBrk="1" hangingPunct="1">
              <a:buFontTx/>
              <a:buNone/>
            </a:pPr>
            <a:r>
              <a:rPr lang="ru-RU" altLang="ru-RU" dirty="0" smtClean="0">
                <a:latin typeface="Times New Roman" panose="02020603050405020304" pitchFamily="18" charset="0"/>
              </a:rPr>
              <a:t>		</a:t>
            </a:r>
            <a:r>
              <a:rPr lang="uz-Cyrl-UZ" altLang="ru-RU" dirty="0" smtClean="0">
                <a:latin typeface="Times New Roman" panose="02020603050405020304" pitchFamily="18" charset="0"/>
              </a:rPr>
              <a:t>Platon ham xotin-qizlar tarbiyasi xususida fikr yuritib, Spartadagi   usulni   ma’qullaydi.</a:t>
            </a:r>
            <a:r>
              <a:rPr lang="ru-RU" altLang="ru-RU" dirty="0" smtClean="0">
                <a:latin typeface="Times New Roman" panose="02020603050405020304" pitchFamily="18" charset="0"/>
              </a:rPr>
              <a:t> </a:t>
            </a:r>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5858" name="Rectangle 2"/>
          <p:cNvSpPr>
            <a:spLocks noGrp="1" noChangeArrowheads="1"/>
          </p:cNvSpPr>
          <p:nvPr>
            <p:ph type="body" idx="1"/>
          </p:nvPr>
        </p:nvSpPr>
        <p:spPr>
          <a:xfrm>
            <a:off x="457200" y="476250"/>
            <a:ext cx="8229600" cy="5649913"/>
          </a:xfrm>
        </p:spPr>
        <p:txBody>
          <a:bodyPr/>
          <a:lstStyle/>
          <a:p>
            <a:pPr marL="0" indent="628650" algn="just" eaLnBrk="1" hangingPunct="1">
              <a:lnSpc>
                <a:spcPct val="90000"/>
              </a:lnSpc>
              <a:buFontTx/>
              <a:buNone/>
              <a:defRPr/>
            </a:pPr>
            <a:r>
              <a:rPr lang="uz-Cyrl-UZ" sz="2800" smtClean="0">
                <a:effectLst>
                  <a:outerShdw blurRad="38100" dist="38100" dir="2700000" algn="tl">
                    <a:srgbClr val="C0C0C0"/>
                  </a:outerShdw>
                </a:effectLst>
                <a:latin typeface="Times New Roman" pitchFamily="18" charset="0"/>
              </a:rPr>
              <a:t>Arastu o’g’il bolalar 7 yoshdan boshlab davlat maktabida o’qishi lozim, deb uqtiradi. Bolalarga aqliy tarbiya berilishi kerakligini aytib, u o’g’il bolalar avvalo badantarbiya muallimlarining qo’liga topshirilsin, deb talab qiladi; bunda u bolalarni haddan tashqari charchatib qo’ymaslik kerakligini aytadi va ularni jismi mustahkamlanib olgunicha yengil mashqdar bilan shug’ullantirishni tavsiya etadi.</a:t>
            </a:r>
          </a:p>
          <a:p>
            <a:pPr marL="0" indent="628650" algn="just" eaLnBrk="1" hangingPunct="1">
              <a:lnSpc>
                <a:spcPct val="90000"/>
              </a:lnSpc>
              <a:buFontTx/>
              <a:buNone/>
              <a:defRPr/>
            </a:pPr>
            <a:r>
              <a:rPr lang="uz-Cyrl-UZ" sz="2800" smtClean="0">
                <a:effectLst>
                  <a:outerShdw blurRad="38100" dist="38100" dir="2700000" algn="tl">
                    <a:srgbClr val="C0C0C0"/>
                  </a:outerShdw>
                </a:effectLst>
                <a:latin typeface="Times New Roman" pitchFamily="18" charset="0"/>
              </a:rPr>
              <a:t>Demokrit tarbiyani tabiatga muvofiqlashtirish masalasini birinchi bo’lib ilgari surdi. «Tabiat bilan tarbiya bir-biriga o’xshaydi» deb yozadi u. Demokrit «ta’lim mehnat asosidagina go’zal narsalarni hosil qiladi», deb, tarbiya ishida mehnatning roli juda katta ekanligini ta’kidladi. </a:t>
            </a:r>
            <a:endParaRPr lang="ru-RU" sz="2800" smtClean="0">
              <a:effectLst>
                <a:outerShdw blurRad="38100" dist="38100" dir="2700000" algn="tl">
                  <a:srgbClr val="C0C0C0"/>
                </a:outerShdw>
              </a:effectLst>
              <a:latin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476250"/>
            <a:ext cx="8229600" cy="5905500"/>
          </a:xfrm>
        </p:spPr>
        <p:txBody>
          <a:bodyPr/>
          <a:lstStyle/>
          <a:p>
            <a:pPr algn="just" eaLnBrk="1" hangingPunct="1">
              <a:lnSpc>
                <a:spcPct val="80000"/>
              </a:lnSpc>
              <a:buFontTx/>
              <a:buNone/>
            </a:pPr>
            <a:r>
              <a:rPr lang="ru-RU" altLang="ru-RU" sz="2400" dirty="0" smtClean="0">
                <a:latin typeface="Times New Roman" panose="02020603050405020304" pitchFamily="18" charset="0"/>
              </a:rPr>
              <a:t>		</a:t>
            </a:r>
            <a:r>
              <a:rPr lang="uz-Cyrl-UZ" altLang="ru-RU" sz="2400" dirty="0" smtClean="0">
                <a:latin typeface="Times New Roman" panose="02020603050405020304" pitchFamily="18" charset="0"/>
              </a:rPr>
              <a:t>Arastu pedagogika tarixida birinchi bo’lib, yoshni davrlarga bo’lishga.urinib ko’radi. U insonning yoshlik yillarini uch davrga bo’lib o’rganadi: 7 yoshgacha bo’lgan davr; 7 yoshdan 14 yoshgacha bo’lgan davr (jismoniy balog’at davrining boshlanishi) va jinsiy balog’at davrining boshlanishidan 21 yoshgacha bo’lgan davr. Uning fikricha, bunday da^vrlarga bo’lish tabiatga mos bo’lib tushadi.</a:t>
            </a:r>
          </a:p>
          <a:p>
            <a:pPr algn="just" eaLnBrk="1" hangingPunct="1">
              <a:lnSpc>
                <a:spcPct val="80000"/>
              </a:lnSpc>
              <a:buFontTx/>
              <a:buNone/>
            </a:pPr>
            <a:r>
              <a:rPr lang="ru-RU" altLang="ru-RU" sz="2400" dirty="0" smtClean="0">
                <a:latin typeface="Times New Roman" panose="02020603050405020304" pitchFamily="18" charset="0"/>
              </a:rPr>
              <a:t>		</a:t>
            </a:r>
            <a:r>
              <a:rPr lang="uz-Cyrl-UZ" altLang="ru-RU" sz="2400" dirty="0" smtClean="0">
                <a:latin typeface="Times New Roman" panose="02020603050405020304" pitchFamily="18" charset="0"/>
              </a:rPr>
              <a:t>Arastuning qarashlari antik pedagogikaning taraqqiyotiga katta ta’sir o’tkazdi. Ayniqsa uning «Nikomah etikasi» va «Siyosat» asarlari axloq masalalarini nazariy ishlab chiqishga bag’ishlandi.</a:t>
            </a:r>
          </a:p>
          <a:p>
            <a:pPr algn="just" eaLnBrk="1" hangingPunct="1">
              <a:lnSpc>
                <a:spcPct val="80000"/>
              </a:lnSpc>
              <a:buFontTx/>
              <a:buNone/>
            </a:pPr>
            <a:r>
              <a:rPr lang="ru-RU" altLang="ru-RU" sz="2400" dirty="0" smtClean="0">
                <a:latin typeface="Times New Roman" panose="02020603050405020304" pitchFamily="18" charset="0"/>
              </a:rPr>
              <a:t>		</a:t>
            </a:r>
            <a:r>
              <a:rPr lang="uz-Cyrl-UZ" altLang="ru-RU" sz="2400" dirty="0" smtClean="0">
                <a:latin typeface="Times New Roman" panose="02020603050405020304" pitchFamily="18" charset="0"/>
              </a:rPr>
              <a:t>Arastu, axloqning jamiyat hayotida muhim ahamiyatga ega ekanligini ta’kidlab, «Tabiat inson </a:t>
            </a:r>
            <a:r>
              <a:rPr lang="uz-Cyrl-UZ" altLang="ru-RU" sz="2400" dirty="0" smtClean="0">
                <a:latin typeface="Times New Roman" panose="02020603050405020304" pitchFamily="18" charset="0"/>
              </a:rPr>
              <a:t>qo’li</a:t>
            </a:r>
            <a:r>
              <a:rPr lang="en-US" altLang="ru-RU" sz="2400" dirty="0" smtClean="0">
                <a:latin typeface="Times New Roman" panose="02020603050405020304" pitchFamily="18" charset="0"/>
              </a:rPr>
              <a:t>d</a:t>
            </a:r>
            <a:r>
              <a:rPr lang="uz-Cyrl-UZ" altLang="ru-RU" sz="2400" dirty="0" smtClean="0">
                <a:latin typeface="Times New Roman" panose="02020603050405020304" pitchFamily="18" charset="0"/>
              </a:rPr>
              <a:t>a </a:t>
            </a:r>
            <a:r>
              <a:rPr lang="uz-Cyrl-UZ" altLang="ru-RU" sz="2400" dirty="0" smtClean="0">
                <a:latin typeface="Times New Roman" panose="02020603050405020304" pitchFamily="18" charset="0"/>
              </a:rPr>
              <a:t>qurol — aqliy va axloqiy kuch bergan, ammo u shu qurolni teskari tomonga nisbatan ham ishlatishi mumkin: shu sababli axloqiy tayanchlari: bo’lmagan odam eng insofsiz va yovvoyi, o’zining jinsiy va did mayllarida eng tuban mavjudot bo’lib qoladi»,— deydi.</a:t>
            </a:r>
            <a:r>
              <a:rPr lang="ru-RU" altLang="ru-RU" sz="2400" dirty="0" smtClean="0">
                <a:latin typeface="Times New Roman" panose="02020603050405020304" pitchFamily="18" charset="0"/>
              </a:rPr>
              <a:t> </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0688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979613" y="260350"/>
            <a:ext cx="4868862" cy="637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06882"/>
                                        </p:tgtEl>
                                        <p:attrNameLst>
                                          <p:attrName>style.visibility</p:attrName>
                                        </p:attrNameLst>
                                      </p:cBhvr>
                                      <p:to>
                                        <p:strVal val="visible"/>
                                      </p:to>
                                    </p:set>
                                    <p:anim calcmode="lin" valueType="num">
                                      <p:cBhvr>
                                        <p:cTn id="7" dur="2000" fill="hold"/>
                                        <p:tgtEl>
                                          <p:spTgt spid="506882"/>
                                        </p:tgtEl>
                                        <p:attrNameLst>
                                          <p:attrName>ppt_w</p:attrName>
                                        </p:attrNameLst>
                                      </p:cBhvr>
                                      <p:tavLst>
                                        <p:tav tm="0">
                                          <p:val>
                                            <p:fltVal val="0"/>
                                          </p:val>
                                        </p:tav>
                                        <p:tav tm="100000">
                                          <p:val>
                                            <p:strVal val="#ppt_w"/>
                                          </p:val>
                                        </p:tav>
                                      </p:tavLst>
                                    </p:anim>
                                    <p:anim calcmode="lin" valueType="num">
                                      <p:cBhvr>
                                        <p:cTn id="8" dur="2000" fill="hold"/>
                                        <p:tgtEl>
                                          <p:spTgt spid="5068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7906" name="Rectangle 2"/>
          <p:cNvSpPr>
            <a:spLocks noGrp="1" noChangeArrowheads="1"/>
          </p:cNvSpPr>
          <p:nvPr>
            <p:ph type="body" idx="1"/>
          </p:nvPr>
        </p:nvSpPr>
        <p:spPr>
          <a:xfrm>
            <a:off x="457200" y="476250"/>
            <a:ext cx="8229600" cy="5649913"/>
          </a:xfrm>
        </p:spPr>
        <p:txBody>
          <a:bodyPr/>
          <a:lstStyle/>
          <a:p>
            <a:pPr marL="0" indent="628650" algn="just" eaLnBrk="1" hangingPunct="1">
              <a:buFontTx/>
              <a:buNone/>
              <a:defRPr/>
            </a:pPr>
            <a:r>
              <a:rPr lang="uz-Cyrl-UZ" sz="2800" dirty="0" smtClean="0">
                <a:effectLst>
                  <a:outerShdw blurRad="38100" dist="38100" dir="2700000" algn="tl">
                    <a:srgbClr val="C0C0C0"/>
                  </a:outerShdw>
                </a:effectLst>
                <a:latin typeface="Times New Roman" pitchFamily="18" charset="0"/>
              </a:rPr>
              <a:t>O’rta asrlarda katta kuchga ega bo’lgan katolik ruhoniylari barcha imkoniyatlardan foydalanib, ma’rifatga qarshi qattiq kurash olib bordilar. </a:t>
            </a:r>
            <a:r>
              <a:rPr lang="en-US" sz="2800" dirty="0" smtClean="0">
                <a:effectLst>
                  <a:outerShdw blurRad="38100" dist="38100" dir="2700000" algn="tl">
                    <a:srgbClr val="C0C0C0"/>
                  </a:outerShdw>
                </a:effectLst>
                <a:latin typeface="Times New Roman" pitchFamily="18" charset="0"/>
              </a:rPr>
              <a:t>Din </a:t>
            </a:r>
            <a:r>
              <a:rPr lang="en-US" sz="2800" dirty="0" err="1" smtClean="0">
                <a:effectLst>
                  <a:outerShdw blurRad="38100" dist="38100" dir="2700000" algn="tl">
                    <a:srgbClr val="C0C0C0"/>
                  </a:outerShdw>
                </a:effectLst>
                <a:latin typeface="Times New Roman" pitchFamily="18" charset="0"/>
              </a:rPr>
              <a:t>haqiqatning</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birdan-bir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manbai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hisoblanib</a:t>
            </a:r>
            <a:r>
              <a:rPr lang="en-US" sz="2800" dirty="0" smtClean="0">
                <a:effectLst>
                  <a:outerShdw blurRad="38100" dist="38100" dir="2700000" algn="tl">
                    <a:srgbClr val="C0C0C0"/>
                  </a:outerShdw>
                </a:effectLst>
                <a:latin typeface="Times New Roman" pitchFamily="18" charset="0"/>
              </a:rPr>
              <a:t>, fan </a:t>
            </a:r>
            <a:r>
              <a:rPr lang="en-US" sz="2800" dirty="0" err="1" smtClean="0">
                <a:effectLst>
                  <a:outerShdw blurRad="38100" dist="38100" dir="2700000" algn="tl">
                    <a:srgbClr val="C0C0C0"/>
                  </a:outerShdw>
                </a:effectLst>
                <a:latin typeface="Times New Roman" pitchFamily="18" charset="0"/>
              </a:rPr>
              <a:t>dinga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xizmat</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qildirilar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edi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Natijada</a:t>
            </a:r>
            <a:r>
              <a:rPr lang="en-US" sz="2800" dirty="0" smtClean="0">
                <a:effectLst>
                  <a:outerShdw blurRad="38100" dist="38100" dir="2700000" algn="tl">
                    <a:srgbClr val="C0C0C0"/>
                  </a:outerShdw>
                </a:effectLst>
                <a:latin typeface="Times New Roman" pitchFamily="18" charset="0"/>
              </a:rPr>
              <a:t> fan </a:t>
            </a:r>
            <a:r>
              <a:rPr lang="en-US" sz="2800" dirty="0" err="1" smtClean="0">
                <a:effectLst>
                  <a:outerShdw blurRad="38100" dist="38100" dir="2700000" algn="tl">
                    <a:srgbClr val="C0C0C0"/>
                  </a:outerShdw>
                </a:effectLst>
                <a:latin typeface="Times New Roman" pitchFamily="18" charset="0"/>
              </a:rPr>
              <a:t>sohasida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ijodiy</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fikrning</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o’sishiga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qattiq</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to’sqinlik</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qilindi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CHinakam</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ilmiy</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bir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fikrni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aytishga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jur’at</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qilgan</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har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bir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kishi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shafqatsiz</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ravishda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qattiq</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jazoga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tortilar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jallodlar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qo’liga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berilar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edi</a:t>
            </a:r>
            <a:r>
              <a:rPr lang="en-US" sz="2800" dirty="0" smtClean="0">
                <a:effectLst>
                  <a:outerShdw blurRad="38100" dist="38100" dir="2700000" algn="tl">
                    <a:srgbClr val="C0C0C0"/>
                  </a:outerShdw>
                </a:effectLst>
                <a:latin typeface="Times New Roman" pitchFamily="18" charset="0"/>
              </a:rPr>
              <a:t>.</a:t>
            </a:r>
          </a:p>
          <a:p>
            <a:pPr marL="0" indent="628650" algn="just" eaLnBrk="1" hangingPunct="1">
              <a:buFontTx/>
              <a:buNone/>
              <a:defRPr/>
            </a:pPr>
            <a:r>
              <a:rPr lang="en-US" sz="2800" dirty="0" err="1" smtClean="0">
                <a:effectLst>
                  <a:outerShdw blurRad="38100" dist="38100" dir="2700000" algn="tl">
                    <a:srgbClr val="C0C0C0"/>
                  </a:outerShdw>
                </a:effectLst>
                <a:latin typeface="Times New Roman" pitchFamily="18" charset="0"/>
              </a:rPr>
              <a:t>O’sha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davrda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hamma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ta’lim-tarbiya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ishlari</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ruhoniylar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qo’lida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qurol</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bo’lib</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batamom</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diniy</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ruh</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va</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xurofot</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bilan</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sug’orilar</a:t>
            </a:r>
            <a:r>
              <a:rPr lang="en-US" sz="2800" dirty="0" smtClean="0">
                <a:effectLst>
                  <a:outerShdw blurRad="38100" dist="38100" dir="2700000" algn="tl">
                    <a:srgbClr val="C0C0C0"/>
                  </a:outerShdw>
                </a:effectLst>
                <a:latin typeface="Times New Roman" pitchFamily="18" charset="0"/>
              </a:rPr>
              <a:t> </a:t>
            </a:r>
            <a:r>
              <a:rPr lang="en-US" sz="2800" dirty="0" err="1" smtClean="0">
                <a:effectLst>
                  <a:outerShdw blurRad="38100" dist="38100" dir="2700000" algn="tl">
                    <a:srgbClr val="C0C0C0"/>
                  </a:outerShdw>
                </a:effectLst>
                <a:latin typeface="Times New Roman" pitchFamily="18" charset="0"/>
              </a:rPr>
              <a:t>edi</a:t>
            </a:r>
            <a:r>
              <a:rPr lang="en-US" sz="2800" dirty="0" smtClean="0">
                <a:effectLst>
                  <a:outerShdw blurRad="38100" dist="38100" dir="2700000" algn="tl">
                    <a:srgbClr val="C0C0C0"/>
                  </a:outerShdw>
                </a:effectLst>
                <a:latin typeface="Times New Roman" pitchFamily="18" charset="0"/>
              </a:rPr>
              <a:t>.</a:t>
            </a:r>
            <a:endParaRPr lang="ru-RU" sz="2800" dirty="0" smtClean="0">
              <a:effectLst>
                <a:outerShdw blurRad="38100" dist="38100" dir="2700000" algn="tl">
                  <a:srgbClr val="C0C0C0"/>
                </a:outerShdw>
              </a:effectLst>
              <a:latin typeface="Times New Roman" pitchFamily="18" charset="0"/>
            </a:endParaRPr>
          </a:p>
        </p:txBody>
      </p:sp>
    </p:spTree>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0893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5288" y="508000"/>
            <a:ext cx="8353425" cy="580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blinds(horizontal)">
                                      <p:cBhvr>
                                        <p:cTn id="7" dur="2000"/>
                                        <p:tgtEl>
                                          <p:spTgt spid="50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323528" y="620713"/>
            <a:ext cx="8496944" cy="5505450"/>
          </a:xfrm>
        </p:spPr>
        <p:txBody>
          <a:bodyPr/>
          <a:lstStyle/>
          <a:p>
            <a:pPr algn="just" eaLnBrk="1" hangingPunct="1">
              <a:lnSpc>
                <a:spcPct val="90000"/>
              </a:lnSpc>
              <a:buFontTx/>
              <a:buNone/>
            </a:pPr>
            <a:r>
              <a:rPr lang="ru-RU" altLang="ru-RU" dirty="0" smtClean="0">
                <a:latin typeface="Times New Roman" panose="02020603050405020304" pitchFamily="18" charset="0"/>
              </a:rPr>
              <a:t>		</a:t>
            </a:r>
            <a:r>
              <a:rPr lang="uz-Cyrl-UZ" altLang="ru-RU" dirty="0" smtClean="0">
                <a:latin typeface="Times New Roman" panose="02020603050405020304" pitchFamily="18" charset="0"/>
              </a:rPr>
              <a:t>O’rta asr G’arbiy Yevropa mamlakatlarida ikki guruhga bo’lingan va yetti fanni o’z ichiga olgan ta’lim dasturi vujudga keltirildi. Birinchi guruh uchta fandan iborat edi, shu sababli unga lotincha «trivium» nomi berildi. Bunga grammatika (lotin tili grammatikasi), ritorika va dialektika kirar edi. Ikkinchi guruh to’rt fandan iborat bo’lgani uchun uni lotincha «kvadrivium» deyiladi. Unga arifmetika, geometriya, astronomiya va musiqa kirar edi. Hammasi bo’lib bu yettita fanni «etti erkin san’at» deb atash rasm bo’lib qoldi. </a:t>
            </a:r>
            <a:endParaRPr lang="ru-RU" altLang="ru-RU" dirty="0" smtClean="0">
              <a:latin typeface="Times New Roman" panose="02020603050405020304" pitchFamily="18" charset="0"/>
            </a:endParaRPr>
          </a:p>
        </p:txBody>
      </p:sp>
    </p:spTree>
  </p:cSld>
  <p:clrMapOvr>
    <a:masterClrMapping/>
  </p:clrMapOvr>
  <p:transition spd="slow">
    <p:pull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body" idx="1"/>
          </p:nvPr>
        </p:nvSpPr>
        <p:spPr>
          <a:xfrm>
            <a:off x="457200" y="476250"/>
            <a:ext cx="8229600" cy="5649913"/>
          </a:xfrm>
        </p:spPr>
        <p:txBody>
          <a:bodyPr/>
          <a:lstStyle/>
          <a:p>
            <a:pPr marL="0" indent="628650" algn="just" eaLnBrk="1" hangingPunct="1">
              <a:lnSpc>
                <a:spcPct val="90000"/>
              </a:lnSpc>
              <a:buFontTx/>
              <a:buNone/>
              <a:defRPr/>
            </a:pPr>
            <a:r>
              <a:rPr lang="en-US" sz="2400" smtClean="0">
                <a:effectLst>
                  <a:outerShdw blurRad="38100" dist="38100" dir="2700000" algn="tl">
                    <a:srgbClr val="C0C0C0"/>
                  </a:outerShdw>
                </a:effectLst>
                <a:latin typeface="Times New Roman" pitchFamily="18" charset="0"/>
              </a:rPr>
              <a:t>Universitetlarning vujudga kelishi va ularning rivojlanishi. XII—XIII asrda bir qancha G’arbiy Yevropa mamlakatlarida oliy ma’lumot beradigan o’quv yurtlari sifatida universitetlar paydo bo’la boshlaydi. Universitetlarning vujudga kelishiga o’sha vaqtlarda ko’p yevropaliklarning arab madaniyati (xususan, meditsina va falsafa) bilan tanishuvi katta ta’sir ko’rsatdi.</a:t>
            </a:r>
            <a:r>
              <a:rPr lang="uz-Cyrl-UZ" sz="2400" smtClean="0">
                <a:effectLst>
                  <a:outerShdw blurRad="38100" dist="38100" dir="2700000" algn="tl">
                    <a:srgbClr val="C0C0C0"/>
                  </a:outerShdw>
                </a:effectLst>
                <a:latin typeface="Times New Roman" pitchFamily="18" charset="0"/>
              </a:rPr>
              <a:t> </a:t>
            </a:r>
          </a:p>
          <a:p>
            <a:pPr marL="0" indent="628650" algn="just" eaLnBrk="1" hangingPunct="1">
              <a:lnSpc>
                <a:spcPct val="90000"/>
              </a:lnSpc>
              <a:buFontTx/>
              <a:buNone/>
              <a:defRPr/>
            </a:pPr>
            <a:r>
              <a:rPr lang="uz-Cyrl-UZ" sz="2400" smtClean="0">
                <a:effectLst>
                  <a:outerShdw blurRad="38100" dist="38100" dir="2700000" algn="tl">
                    <a:srgbClr val="C0C0C0"/>
                  </a:outerShdw>
                </a:effectLst>
                <a:latin typeface="Times New Roman" pitchFamily="18" charset="0"/>
              </a:rPr>
              <a:t>Komenskiy o’zining pedagogik nazariyasida tarbiyaning tabiatga uyg’un bo’lishi to’g’risidagi tushunchani ilgari suradi. «Buyuk didaktika» da o’qitish tabiiylikka bo’ysunishi, o’qitish tabiat talabiga bo’ysunishi kerak. Bolaning aqliy va jismoniy o’sish jarayoni tabiatdagi o’sish jarayoniga o’xshagan bo’ladi. </a:t>
            </a:r>
            <a:r>
              <a:rPr lang="en-US" sz="2400" smtClean="0">
                <a:effectLst>
                  <a:outerShdw blurRad="38100" dist="38100" dir="2700000" algn="tl">
                    <a:srgbClr val="C0C0C0"/>
                  </a:outerShdw>
                </a:effectLst>
                <a:latin typeface="Times New Roman" pitchFamily="18" charset="0"/>
              </a:rPr>
              <a:t>Masalan, bog’bon daraxtlarni parvarish qiladi, uning o’sish xususiyatlarini hisobga oladi. Xuddi shunday o’qituvchi ham bolani tarbiyalash bilan undagi xususiyatlarni hisobga oladi. Bog’bon o’sish qonuniyatini hisobga olar ekan, o’qituvchi tarbiyalash qonuniyatiga bo’ysunadi.</a:t>
            </a:r>
            <a:r>
              <a:rPr lang="uz-Cyrl-UZ" sz="2400" smtClean="0">
                <a:effectLst>
                  <a:outerShdw blurRad="38100" dist="38100" dir="2700000" algn="tl">
                    <a:srgbClr val="C0C0C0"/>
                  </a:outerShdw>
                </a:effectLst>
                <a:latin typeface="Times New Roman" pitchFamily="18" charset="0"/>
              </a:rPr>
              <a:t> </a:t>
            </a:r>
            <a:endParaRPr lang="ru-RU" sz="2400" smtClean="0">
              <a:effectLst>
                <a:outerShdw blurRad="38100" dist="38100" dir="2700000" algn="tl">
                  <a:srgbClr val="C0C0C0"/>
                </a:outerShdw>
              </a:effectLst>
              <a:latin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smtClean="0">
                <a:latin typeface="Algerian" panose="04020705040A02060702" pitchFamily="82" charset="0"/>
              </a:rPr>
              <a:t>Reja</a:t>
            </a:r>
            <a:r>
              <a:rPr lang="uz-Cyrl-UZ" altLang="ru-RU" smtClean="0">
                <a:latin typeface="Algerian" panose="04020705040A02060702" pitchFamily="82" charset="0"/>
              </a:rPr>
              <a:t>:</a:t>
            </a:r>
            <a:endParaRPr lang="ru-RU" altLang="ru-RU" smtClean="0">
              <a:latin typeface="Algerian" panose="04020705040A02060702" pitchFamily="82" charset="0"/>
            </a:endParaRPr>
          </a:p>
        </p:txBody>
      </p:sp>
      <p:sp>
        <p:nvSpPr>
          <p:cNvPr id="31747" name="Rectangle 3"/>
          <p:cNvSpPr>
            <a:spLocks noGrp="1" noChangeArrowheads="1"/>
          </p:cNvSpPr>
          <p:nvPr>
            <p:ph type="body" idx="1"/>
          </p:nvPr>
        </p:nvSpPr>
        <p:spPr/>
        <p:txBody>
          <a:bodyPr/>
          <a:lstStyle/>
          <a:p>
            <a:pPr marL="609600" indent="-609600" eaLnBrk="1" hangingPunct="1">
              <a:buFontTx/>
              <a:buAutoNum type="arabicPeriod"/>
            </a:pPr>
            <a:r>
              <a:rPr lang="uz-Cyrl-UZ" altLang="ru-RU" sz="2800" b="1" smtClean="0">
                <a:latin typeface="Times New Roman" panose="02020603050405020304" pitchFamily="18" charset="0"/>
              </a:rPr>
              <a:t>Qadimgi Yunoniston va Rim davlatlarida ta’lim-tarbiya. Qadimgi SHarq davlatlarida va Yunonistonda  pedagogik fikrni paydo bo’lishi.</a:t>
            </a:r>
            <a:endParaRPr lang="ru-RU" altLang="ru-RU" sz="2800" b="1" smtClean="0">
              <a:latin typeface="Times New Roman" panose="02020603050405020304" pitchFamily="18" charset="0"/>
            </a:endParaRPr>
          </a:p>
          <a:p>
            <a:pPr marL="609600" indent="-609600" eaLnBrk="1" hangingPunct="1">
              <a:buFontTx/>
              <a:buAutoNum type="arabicPeriod"/>
            </a:pPr>
            <a:r>
              <a:rPr lang="uz-Cyrl-UZ" altLang="ru-RU" sz="2800" b="1" smtClean="0">
                <a:latin typeface="Times New Roman" panose="02020603050405020304" pitchFamily="18" charset="0"/>
              </a:rPr>
              <a:t>G’arbiy Yevropa mamlakatlarida ta’lim-tarbiya. Komenskiyning pedagogik tizimi va pedagogika fani taraqqiyotidagi ahamiyati;</a:t>
            </a:r>
            <a:endParaRPr lang="ru-RU" altLang="ru-RU" sz="2800" b="1" smtClean="0">
              <a:latin typeface="Times New Roman" panose="02020603050405020304" pitchFamily="18" charset="0"/>
            </a:endParaRPr>
          </a:p>
          <a:p>
            <a:pPr marL="609600" indent="-609600" eaLnBrk="1" hangingPunct="1">
              <a:buFontTx/>
              <a:buAutoNum type="arabicPeriod"/>
            </a:pPr>
            <a:r>
              <a:rPr lang="uz-Cyrl-UZ" altLang="ru-RU" sz="2800" b="1" smtClean="0">
                <a:latin typeface="Times New Roman" panose="02020603050405020304" pitchFamily="18" charset="0"/>
              </a:rPr>
              <a:t>Rus pedagogik olimlarining pedagogik g’oyalari. K. D. Ushinskiyning pedagogik merosi.    </a:t>
            </a:r>
            <a:endParaRPr lang="ru-RU" altLang="ru-RU" sz="2800" b="1" smtClean="0">
              <a:latin typeface="Times New Roman" panose="02020603050405020304" pitchFamily="18" charset="0"/>
            </a:endParaRPr>
          </a:p>
          <a:p>
            <a:pPr marL="609600" indent="-609600" eaLnBrk="1" hangingPunct="1"/>
            <a:endParaRPr lang="ru-RU" altLang="ru-RU" sz="2800" b="1" smtClean="0">
              <a:latin typeface="Times New Roman" panose="02020603050405020304" pitchFamily="18" charset="0"/>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10978"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39750" y="549275"/>
            <a:ext cx="4005263" cy="54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0979" name="Picture 3"/>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572000" y="549275"/>
            <a:ext cx="4103688" cy="54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10978"/>
                                        </p:tgtEl>
                                        <p:attrNameLst>
                                          <p:attrName>style.visibility</p:attrName>
                                        </p:attrNameLst>
                                      </p:cBhvr>
                                      <p:to>
                                        <p:strVal val="visible"/>
                                      </p:to>
                                    </p:set>
                                    <p:anim calcmode="lin" valueType="num">
                                      <p:cBhvr>
                                        <p:cTn id="7" dur="2000" fill="hold"/>
                                        <p:tgtEl>
                                          <p:spTgt spid="510978"/>
                                        </p:tgtEl>
                                        <p:attrNameLst>
                                          <p:attrName>ppt_w</p:attrName>
                                        </p:attrNameLst>
                                      </p:cBhvr>
                                      <p:tavLst>
                                        <p:tav tm="0">
                                          <p:val>
                                            <p:fltVal val="0"/>
                                          </p:val>
                                        </p:tav>
                                        <p:tav tm="100000">
                                          <p:val>
                                            <p:strVal val="#ppt_w"/>
                                          </p:val>
                                        </p:tav>
                                      </p:tavLst>
                                    </p:anim>
                                    <p:anim calcmode="lin" valueType="num">
                                      <p:cBhvr>
                                        <p:cTn id="8" dur="2000" fill="hold"/>
                                        <p:tgtEl>
                                          <p:spTgt spid="51097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0979"/>
                                        </p:tgtEl>
                                        <p:attrNameLst>
                                          <p:attrName>style.visibility</p:attrName>
                                        </p:attrNameLst>
                                      </p:cBhvr>
                                      <p:to>
                                        <p:strVal val="visible"/>
                                      </p:to>
                                    </p:set>
                                    <p:anim calcmode="lin" valueType="num">
                                      <p:cBhvr>
                                        <p:cTn id="11" dur="2000" fill="hold"/>
                                        <p:tgtEl>
                                          <p:spTgt spid="510979"/>
                                        </p:tgtEl>
                                        <p:attrNameLst>
                                          <p:attrName>ppt_w</p:attrName>
                                        </p:attrNameLst>
                                      </p:cBhvr>
                                      <p:tavLst>
                                        <p:tav tm="0">
                                          <p:val>
                                            <p:fltVal val="0"/>
                                          </p:val>
                                        </p:tav>
                                        <p:tav tm="100000">
                                          <p:val>
                                            <p:strVal val="#ppt_w"/>
                                          </p:val>
                                        </p:tav>
                                      </p:tavLst>
                                    </p:anim>
                                    <p:anim calcmode="lin" valueType="num">
                                      <p:cBhvr>
                                        <p:cTn id="12" dur="2000" fill="hold"/>
                                        <p:tgtEl>
                                          <p:spTgt spid="5109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body" idx="1"/>
          </p:nvPr>
        </p:nvSpPr>
        <p:spPr>
          <a:xfrm>
            <a:off x="457200" y="476250"/>
            <a:ext cx="8229600" cy="5649913"/>
          </a:xfrm>
        </p:spPr>
        <p:txBody>
          <a:bodyPr/>
          <a:lstStyle/>
          <a:p>
            <a:pPr marL="0" indent="628650" algn="just" eaLnBrk="1" hangingPunct="1">
              <a:buFontTx/>
              <a:buNone/>
              <a:defRPr/>
            </a:pPr>
            <a:r>
              <a:rPr lang="uz-Cyrl-UZ" smtClean="0">
                <a:effectLst>
                  <a:outerShdw blurRad="38100" dist="38100" dir="2700000" algn="tl">
                    <a:srgbClr val="C0C0C0"/>
                  </a:outerShdw>
                </a:effectLst>
                <a:latin typeface="Times New Roman" pitchFamily="18" charset="0"/>
              </a:rPr>
              <a:t>Komenskiy tarbiyachi boladagi iste’dodni o’stirishi kerak. </a:t>
            </a:r>
            <a:r>
              <a:rPr lang="en-US" smtClean="0">
                <a:effectLst>
                  <a:outerShdw blurRad="38100" dist="38100" dir="2700000" algn="tl">
                    <a:srgbClr val="C0C0C0"/>
                  </a:outerShdw>
                </a:effectLst>
                <a:latin typeface="Times New Roman" pitchFamily="18" charset="0"/>
              </a:rPr>
              <a:t>Agar bola pedagogik ta’sirsiz yashasa, bu iste’dod tasodifan o’sadi. Kishi dunyoga kelganda kishiga xos iste’dodga ega bo’ladi. Xuddi olmadagi urug’ga o’xshab ba’zida ko’proq, ba’zida kamroq bo’ladi.</a:t>
            </a:r>
          </a:p>
          <a:p>
            <a:pPr marL="0" indent="628650" algn="just" eaLnBrk="1" hangingPunct="1">
              <a:buFontTx/>
              <a:buNone/>
              <a:defRPr/>
            </a:pPr>
            <a:r>
              <a:rPr lang="en-US" smtClean="0">
                <a:effectLst>
                  <a:outerShdw blurRad="38100" dist="38100" dir="2700000" algn="tl">
                    <a:srgbClr val="C0C0C0"/>
                  </a:outerShdw>
                </a:effectLst>
                <a:latin typeface="Times New Roman" pitchFamily="18" charset="0"/>
              </a:rPr>
              <a:t>Komenskiy o’z asarlarida tarbiyaning maqsadini ko’rsatadi. Tarbiyaning maqsadi kishini mangulik dunyosiga tayyorlashdan iboratdir. Buni uch xil tarbiya orqali amalga oshirish mumkin</a:t>
            </a:r>
            <a:r>
              <a:rPr lang="ru-RU" smtClean="0">
                <a:effectLst>
                  <a:outerShdw blurRad="38100" dist="38100" dir="2700000" algn="tl">
                    <a:srgbClr val="C0C0C0"/>
                  </a:outerShdw>
                </a:effectLst>
                <a:latin typeface="Times New Roman" pitchFamily="18" charset="0"/>
              </a:rPr>
              <a:t> </a:t>
            </a:r>
          </a:p>
        </p:txBody>
      </p:sp>
    </p:spTree>
  </p:cSld>
  <p:clrMapOvr>
    <a:masterClrMapping/>
  </p:clrMapOvr>
  <p:transition spd="slow">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13026" name="AutoShape 2"/>
          <p:cNvSpPr>
            <a:spLocks noChangeArrowheads="1"/>
          </p:cNvSpPr>
          <p:nvPr/>
        </p:nvSpPr>
        <p:spPr bwMode="auto">
          <a:xfrm>
            <a:off x="468313" y="476250"/>
            <a:ext cx="8280400" cy="1454150"/>
          </a:xfrm>
          <a:prstGeom prst="octagon">
            <a:avLst>
              <a:gd name="adj" fmla="val 29287"/>
            </a:avLst>
          </a:prstGeom>
          <a:solidFill>
            <a:srgbClr val="CCFF66"/>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5400" b="0">
                <a:latin typeface="Algerian" panose="04020705040A02060702" pitchFamily="82" charset="0"/>
              </a:rPr>
              <a:t>Bola tarbiyasi</a:t>
            </a:r>
            <a:endParaRPr lang="ru-RU" altLang="ru-RU" sz="5400" b="0">
              <a:latin typeface="Algerian" panose="04020705040A02060702" pitchFamily="82" charset="0"/>
            </a:endParaRPr>
          </a:p>
        </p:txBody>
      </p:sp>
      <p:sp>
        <p:nvSpPr>
          <p:cNvPr id="513027" name="AutoShape 3"/>
          <p:cNvSpPr>
            <a:spLocks noChangeArrowheads="1"/>
          </p:cNvSpPr>
          <p:nvPr/>
        </p:nvSpPr>
        <p:spPr bwMode="auto">
          <a:xfrm>
            <a:off x="755650" y="2414588"/>
            <a:ext cx="2781300" cy="1292225"/>
          </a:xfrm>
          <a:prstGeom prst="roundRect">
            <a:avLst>
              <a:gd name="adj" fmla="val 16667"/>
            </a:avLst>
          </a:prstGeom>
          <a:solidFill>
            <a:srgbClr val="FFCC99"/>
          </a:solidFill>
          <a:ln w="3810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3600">
                <a:latin typeface="Times New Roman" panose="02020603050405020304" pitchFamily="18" charset="0"/>
              </a:rPr>
              <a:t>Aqliy tarbiya</a:t>
            </a:r>
            <a:r>
              <a:rPr lang="ru-RU" altLang="ru-RU" sz="3600">
                <a:latin typeface="Times New Roman" panose="02020603050405020304" pitchFamily="18" charset="0"/>
              </a:rPr>
              <a:t> </a:t>
            </a:r>
          </a:p>
        </p:txBody>
      </p:sp>
      <p:sp>
        <p:nvSpPr>
          <p:cNvPr id="513028" name="AutoShape 4"/>
          <p:cNvSpPr>
            <a:spLocks noChangeArrowheads="1"/>
          </p:cNvSpPr>
          <p:nvPr/>
        </p:nvSpPr>
        <p:spPr bwMode="auto">
          <a:xfrm>
            <a:off x="2184400" y="4513263"/>
            <a:ext cx="4868863" cy="1292225"/>
          </a:xfrm>
          <a:prstGeom prst="roundRect">
            <a:avLst>
              <a:gd name="adj" fmla="val 16667"/>
            </a:avLst>
          </a:prstGeom>
          <a:solidFill>
            <a:srgbClr val="FFCC99"/>
          </a:solidFill>
          <a:ln w="3810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ru-RU" sz="1200">
              <a:latin typeface="Times New Roman" panose="02020603050405020304" pitchFamily="18" charset="0"/>
            </a:endParaRPr>
          </a:p>
          <a:p>
            <a:pPr algn="ctr" eaLnBrk="1" hangingPunct="1">
              <a:spcBef>
                <a:spcPct val="0"/>
              </a:spcBef>
              <a:buFontTx/>
              <a:buNone/>
            </a:pPr>
            <a:r>
              <a:rPr lang="en-US" altLang="ru-RU" sz="3600">
                <a:latin typeface="Times New Roman" panose="02020603050405020304" pitchFamily="18" charset="0"/>
              </a:rPr>
              <a:t>Axloqiy tarbiya</a:t>
            </a:r>
            <a:r>
              <a:rPr lang="ru-RU" altLang="ru-RU" sz="3600">
                <a:latin typeface="Times New Roman" panose="02020603050405020304" pitchFamily="18" charset="0"/>
              </a:rPr>
              <a:t> </a:t>
            </a:r>
          </a:p>
        </p:txBody>
      </p:sp>
      <p:sp>
        <p:nvSpPr>
          <p:cNvPr id="513029" name="AutoShape 5"/>
          <p:cNvSpPr>
            <a:spLocks noChangeArrowheads="1"/>
          </p:cNvSpPr>
          <p:nvPr/>
        </p:nvSpPr>
        <p:spPr bwMode="auto">
          <a:xfrm>
            <a:off x="5607050" y="2414588"/>
            <a:ext cx="2781300" cy="1292225"/>
          </a:xfrm>
          <a:prstGeom prst="roundRect">
            <a:avLst>
              <a:gd name="adj" fmla="val 16667"/>
            </a:avLst>
          </a:prstGeom>
          <a:solidFill>
            <a:srgbClr val="FFCC99"/>
          </a:solidFill>
          <a:ln w="3810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3600">
                <a:latin typeface="Times New Roman" panose="02020603050405020304" pitchFamily="18" charset="0"/>
              </a:rPr>
              <a:t>Diniy tarbiya</a:t>
            </a:r>
            <a:r>
              <a:rPr lang="ru-RU" altLang="ru-RU" sz="3600">
                <a:latin typeface="Times New Roman" panose="02020603050405020304" pitchFamily="18" charset="0"/>
              </a:rPr>
              <a:t> </a:t>
            </a:r>
          </a:p>
        </p:txBody>
      </p:sp>
      <p:grpSp>
        <p:nvGrpSpPr>
          <p:cNvPr id="2" name="Group 6"/>
          <p:cNvGrpSpPr>
            <a:grpSpLocks/>
          </p:cNvGrpSpPr>
          <p:nvPr/>
        </p:nvGrpSpPr>
        <p:grpSpPr bwMode="auto">
          <a:xfrm>
            <a:off x="3938588" y="1930400"/>
            <a:ext cx="1390650" cy="2474913"/>
            <a:chOff x="2572" y="2156"/>
            <a:chExt cx="720" cy="1104"/>
          </a:xfrm>
        </p:grpSpPr>
        <p:sp>
          <p:nvSpPr>
            <p:cNvPr id="54279" name="AutoShape 7"/>
            <p:cNvSpPr>
              <a:spLocks noChangeArrowheads="1"/>
            </p:cNvSpPr>
            <p:nvPr/>
          </p:nvSpPr>
          <p:spPr bwMode="auto">
            <a:xfrm rot="10800000">
              <a:off x="2572" y="2372"/>
              <a:ext cx="720" cy="8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0 w 21600"/>
                <a:gd name="T13" fmla="*/ 12332 h 21600"/>
                <a:gd name="T14" fmla="*/ 19440 w 21600"/>
                <a:gd name="T15" fmla="*/ 18511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CCFF66"/>
            </a:solidFill>
            <a:ln w="38100">
              <a:solidFill>
                <a:srgbClr val="000000"/>
              </a:solidFill>
              <a:miter lim="800000"/>
              <a:headEnd/>
              <a:tailEnd/>
            </a:ln>
          </p:spPr>
          <p:txBody>
            <a:bodyPr/>
            <a:lstStyle/>
            <a:p>
              <a:endParaRPr lang="ru-RU"/>
            </a:p>
          </p:txBody>
        </p:sp>
        <p:sp>
          <p:nvSpPr>
            <p:cNvPr id="54280" name="AutoShape 8"/>
            <p:cNvSpPr>
              <a:spLocks noChangeArrowheads="1"/>
            </p:cNvSpPr>
            <p:nvPr/>
          </p:nvSpPr>
          <p:spPr bwMode="auto">
            <a:xfrm>
              <a:off x="2752" y="2156"/>
              <a:ext cx="360" cy="432"/>
            </a:xfrm>
            <a:prstGeom prst="downArrow">
              <a:avLst>
                <a:gd name="adj1" fmla="val 50000"/>
                <a:gd name="adj2" fmla="val 30000"/>
              </a:avLst>
            </a:prstGeom>
            <a:solidFill>
              <a:srgbClr val="CCFF66"/>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3026"/>
                                        </p:tgtEl>
                                        <p:attrNameLst>
                                          <p:attrName>style.visibility</p:attrName>
                                        </p:attrNameLst>
                                      </p:cBhvr>
                                      <p:to>
                                        <p:strVal val="visible"/>
                                      </p:to>
                                    </p:set>
                                    <p:animEffect transition="in" filter="fade">
                                      <p:cBhvr>
                                        <p:cTn id="7" dur="770" decel="100000"/>
                                        <p:tgtEl>
                                          <p:spTgt spid="513026"/>
                                        </p:tgtEl>
                                      </p:cBhvr>
                                    </p:animEffect>
                                    <p:animScale>
                                      <p:cBhvr>
                                        <p:cTn id="8" dur="770" decel="100000"/>
                                        <p:tgtEl>
                                          <p:spTgt spid="513026"/>
                                        </p:tgtEl>
                                      </p:cBhvr>
                                      <p:from x="10000" y="10000"/>
                                      <p:to x="200000" y="450000"/>
                                    </p:animScale>
                                    <p:animScale>
                                      <p:cBhvr>
                                        <p:cTn id="9" dur="1230" accel="100000" fill="hold">
                                          <p:stCondLst>
                                            <p:cond delay="770"/>
                                          </p:stCondLst>
                                        </p:cTn>
                                        <p:tgtEl>
                                          <p:spTgt spid="513026"/>
                                        </p:tgtEl>
                                      </p:cBhvr>
                                      <p:from x="200000" y="450000"/>
                                      <p:to x="100000" y="100000"/>
                                    </p:animScale>
                                    <p:set>
                                      <p:cBhvr>
                                        <p:cTn id="10" dur="770" fill="hold"/>
                                        <p:tgtEl>
                                          <p:spTgt spid="513026"/>
                                        </p:tgtEl>
                                        <p:attrNameLst>
                                          <p:attrName>ppt_x</p:attrName>
                                        </p:attrNameLst>
                                      </p:cBhvr>
                                      <p:to>
                                        <p:strVal val="(0.5)"/>
                                      </p:to>
                                    </p:set>
                                    <p:anim from="(0.5)" to="(#ppt_x)" calcmode="lin" valueType="num">
                                      <p:cBhvr>
                                        <p:cTn id="11" dur="1230" accel="100000" fill="hold">
                                          <p:stCondLst>
                                            <p:cond delay="770"/>
                                          </p:stCondLst>
                                        </p:cTn>
                                        <p:tgtEl>
                                          <p:spTgt spid="513026"/>
                                        </p:tgtEl>
                                        <p:attrNameLst>
                                          <p:attrName>ppt_x</p:attrName>
                                        </p:attrNameLst>
                                      </p:cBhvr>
                                    </p:anim>
                                    <p:set>
                                      <p:cBhvr>
                                        <p:cTn id="12" dur="770" fill="hold"/>
                                        <p:tgtEl>
                                          <p:spTgt spid="513026"/>
                                        </p:tgtEl>
                                        <p:attrNameLst>
                                          <p:attrName>ppt_y</p:attrName>
                                        </p:attrNameLst>
                                      </p:cBhvr>
                                      <p:to>
                                        <p:strVal val="(#ppt_y+0.4)"/>
                                      </p:to>
                                    </p:set>
                                    <p:anim from="(#ppt_y+0.4)" to="(#ppt_y)" calcmode="lin" valueType="num">
                                      <p:cBhvr>
                                        <p:cTn id="13" dur="1230" accel="100000" fill="hold">
                                          <p:stCondLst>
                                            <p:cond delay="770"/>
                                          </p:stCondLst>
                                        </p:cTn>
                                        <p:tgtEl>
                                          <p:spTgt spid="513026"/>
                                        </p:tgtEl>
                                        <p:attrNameLst>
                                          <p:attrName>ppt_y</p:attrName>
                                        </p:attrNameLst>
                                      </p:cBhvr>
                                    </p:anim>
                                  </p:childTnLst>
                                </p:cTn>
                              </p:par>
                            </p:childTnLst>
                          </p:cTn>
                        </p:par>
                        <p:par>
                          <p:cTn id="14" fill="hold" nodeType="afterGroup">
                            <p:stCondLst>
                              <p:cond delay="2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35" presetClass="entr" presetSubtype="0" fill="hold" grpId="0" nodeType="afterEffect">
                                  <p:stCondLst>
                                    <p:cond delay="0"/>
                                  </p:stCondLst>
                                  <p:childTnLst>
                                    <p:set>
                                      <p:cBhvr>
                                        <p:cTn id="22" dur="1" fill="hold">
                                          <p:stCondLst>
                                            <p:cond delay="0"/>
                                          </p:stCondLst>
                                        </p:cTn>
                                        <p:tgtEl>
                                          <p:spTgt spid="513027"/>
                                        </p:tgtEl>
                                        <p:attrNameLst>
                                          <p:attrName>style.visibility</p:attrName>
                                        </p:attrNameLst>
                                      </p:cBhvr>
                                      <p:to>
                                        <p:strVal val="visible"/>
                                      </p:to>
                                    </p:set>
                                    <p:animEffect transition="in" filter="fade">
                                      <p:cBhvr>
                                        <p:cTn id="23" dur="2000"/>
                                        <p:tgtEl>
                                          <p:spTgt spid="513027"/>
                                        </p:tgtEl>
                                      </p:cBhvr>
                                    </p:animEffect>
                                    <p:anim calcmode="lin" valueType="num">
                                      <p:cBhvr>
                                        <p:cTn id="24" dur="2000" fill="hold"/>
                                        <p:tgtEl>
                                          <p:spTgt spid="513027"/>
                                        </p:tgtEl>
                                        <p:attrNameLst>
                                          <p:attrName>style.rotation</p:attrName>
                                        </p:attrNameLst>
                                      </p:cBhvr>
                                      <p:tavLst>
                                        <p:tav tm="0">
                                          <p:val>
                                            <p:fltVal val="720"/>
                                          </p:val>
                                        </p:tav>
                                        <p:tav tm="100000">
                                          <p:val>
                                            <p:fltVal val="0"/>
                                          </p:val>
                                        </p:tav>
                                      </p:tavLst>
                                    </p:anim>
                                    <p:anim calcmode="lin" valueType="num">
                                      <p:cBhvr>
                                        <p:cTn id="25" dur="2000" fill="hold"/>
                                        <p:tgtEl>
                                          <p:spTgt spid="513027"/>
                                        </p:tgtEl>
                                        <p:attrNameLst>
                                          <p:attrName>ppt_h</p:attrName>
                                        </p:attrNameLst>
                                      </p:cBhvr>
                                      <p:tavLst>
                                        <p:tav tm="0">
                                          <p:val>
                                            <p:fltVal val="0"/>
                                          </p:val>
                                        </p:tav>
                                        <p:tav tm="100000">
                                          <p:val>
                                            <p:strVal val="#ppt_h"/>
                                          </p:val>
                                        </p:tav>
                                      </p:tavLst>
                                    </p:anim>
                                    <p:anim calcmode="lin" valueType="num">
                                      <p:cBhvr>
                                        <p:cTn id="26" dur="2000" fill="hold"/>
                                        <p:tgtEl>
                                          <p:spTgt spid="513027"/>
                                        </p:tgtEl>
                                        <p:attrNameLst>
                                          <p:attrName>ppt_w</p:attrName>
                                        </p:attrNameLst>
                                      </p:cBhvr>
                                      <p:tavLst>
                                        <p:tav tm="0">
                                          <p:val>
                                            <p:fltVal val="0"/>
                                          </p:val>
                                        </p:tav>
                                        <p:tav tm="100000">
                                          <p:val>
                                            <p:strVal val="#ppt_w"/>
                                          </p:val>
                                        </p:tav>
                                      </p:tavLst>
                                    </p:anim>
                                  </p:childTnLst>
                                </p:cTn>
                              </p:par>
                            </p:childTnLst>
                          </p:cTn>
                        </p:par>
                        <p:par>
                          <p:cTn id="27" fill="hold" nodeType="afterGroup">
                            <p:stCondLst>
                              <p:cond delay="6000"/>
                            </p:stCondLst>
                            <p:childTnLst>
                              <p:par>
                                <p:cTn id="28" presetID="35" presetClass="entr" presetSubtype="0" fill="hold" grpId="0" nodeType="afterEffect">
                                  <p:stCondLst>
                                    <p:cond delay="0"/>
                                  </p:stCondLst>
                                  <p:childTnLst>
                                    <p:set>
                                      <p:cBhvr>
                                        <p:cTn id="29" dur="1" fill="hold">
                                          <p:stCondLst>
                                            <p:cond delay="0"/>
                                          </p:stCondLst>
                                        </p:cTn>
                                        <p:tgtEl>
                                          <p:spTgt spid="513028"/>
                                        </p:tgtEl>
                                        <p:attrNameLst>
                                          <p:attrName>style.visibility</p:attrName>
                                        </p:attrNameLst>
                                      </p:cBhvr>
                                      <p:to>
                                        <p:strVal val="visible"/>
                                      </p:to>
                                    </p:set>
                                    <p:animEffect transition="in" filter="fade">
                                      <p:cBhvr>
                                        <p:cTn id="30" dur="2000"/>
                                        <p:tgtEl>
                                          <p:spTgt spid="513028"/>
                                        </p:tgtEl>
                                      </p:cBhvr>
                                    </p:animEffect>
                                    <p:anim calcmode="lin" valueType="num">
                                      <p:cBhvr>
                                        <p:cTn id="31" dur="2000" fill="hold"/>
                                        <p:tgtEl>
                                          <p:spTgt spid="513028"/>
                                        </p:tgtEl>
                                        <p:attrNameLst>
                                          <p:attrName>style.rotation</p:attrName>
                                        </p:attrNameLst>
                                      </p:cBhvr>
                                      <p:tavLst>
                                        <p:tav tm="0">
                                          <p:val>
                                            <p:fltVal val="720"/>
                                          </p:val>
                                        </p:tav>
                                        <p:tav tm="100000">
                                          <p:val>
                                            <p:fltVal val="0"/>
                                          </p:val>
                                        </p:tav>
                                      </p:tavLst>
                                    </p:anim>
                                    <p:anim calcmode="lin" valueType="num">
                                      <p:cBhvr>
                                        <p:cTn id="32" dur="2000" fill="hold"/>
                                        <p:tgtEl>
                                          <p:spTgt spid="513028"/>
                                        </p:tgtEl>
                                        <p:attrNameLst>
                                          <p:attrName>ppt_h</p:attrName>
                                        </p:attrNameLst>
                                      </p:cBhvr>
                                      <p:tavLst>
                                        <p:tav tm="0">
                                          <p:val>
                                            <p:fltVal val="0"/>
                                          </p:val>
                                        </p:tav>
                                        <p:tav tm="100000">
                                          <p:val>
                                            <p:strVal val="#ppt_h"/>
                                          </p:val>
                                        </p:tav>
                                      </p:tavLst>
                                    </p:anim>
                                    <p:anim calcmode="lin" valueType="num">
                                      <p:cBhvr>
                                        <p:cTn id="33" dur="2000" fill="hold"/>
                                        <p:tgtEl>
                                          <p:spTgt spid="513028"/>
                                        </p:tgtEl>
                                        <p:attrNameLst>
                                          <p:attrName>ppt_w</p:attrName>
                                        </p:attrNameLst>
                                      </p:cBhvr>
                                      <p:tavLst>
                                        <p:tav tm="0">
                                          <p:val>
                                            <p:fltVal val="0"/>
                                          </p:val>
                                        </p:tav>
                                        <p:tav tm="100000">
                                          <p:val>
                                            <p:strVal val="#ppt_w"/>
                                          </p:val>
                                        </p:tav>
                                      </p:tavLst>
                                    </p:anim>
                                  </p:childTnLst>
                                </p:cTn>
                              </p:par>
                            </p:childTnLst>
                          </p:cTn>
                        </p:par>
                        <p:par>
                          <p:cTn id="34" fill="hold" nodeType="afterGroup">
                            <p:stCondLst>
                              <p:cond delay="8000"/>
                            </p:stCondLst>
                            <p:childTnLst>
                              <p:par>
                                <p:cTn id="35" presetID="35" presetClass="entr" presetSubtype="0" fill="hold" grpId="0" nodeType="afterEffect">
                                  <p:stCondLst>
                                    <p:cond delay="0"/>
                                  </p:stCondLst>
                                  <p:childTnLst>
                                    <p:set>
                                      <p:cBhvr>
                                        <p:cTn id="36" dur="1" fill="hold">
                                          <p:stCondLst>
                                            <p:cond delay="0"/>
                                          </p:stCondLst>
                                        </p:cTn>
                                        <p:tgtEl>
                                          <p:spTgt spid="513029"/>
                                        </p:tgtEl>
                                        <p:attrNameLst>
                                          <p:attrName>style.visibility</p:attrName>
                                        </p:attrNameLst>
                                      </p:cBhvr>
                                      <p:to>
                                        <p:strVal val="visible"/>
                                      </p:to>
                                    </p:set>
                                    <p:animEffect transition="in" filter="fade">
                                      <p:cBhvr>
                                        <p:cTn id="37" dur="2000"/>
                                        <p:tgtEl>
                                          <p:spTgt spid="513029"/>
                                        </p:tgtEl>
                                      </p:cBhvr>
                                    </p:animEffect>
                                    <p:anim calcmode="lin" valueType="num">
                                      <p:cBhvr>
                                        <p:cTn id="38" dur="2000" fill="hold"/>
                                        <p:tgtEl>
                                          <p:spTgt spid="513029"/>
                                        </p:tgtEl>
                                        <p:attrNameLst>
                                          <p:attrName>style.rotation</p:attrName>
                                        </p:attrNameLst>
                                      </p:cBhvr>
                                      <p:tavLst>
                                        <p:tav tm="0">
                                          <p:val>
                                            <p:fltVal val="720"/>
                                          </p:val>
                                        </p:tav>
                                        <p:tav tm="100000">
                                          <p:val>
                                            <p:fltVal val="0"/>
                                          </p:val>
                                        </p:tav>
                                      </p:tavLst>
                                    </p:anim>
                                    <p:anim calcmode="lin" valueType="num">
                                      <p:cBhvr>
                                        <p:cTn id="39" dur="2000" fill="hold"/>
                                        <p:tgtEl>
                                          <p:spTgt spid="513029"/>
                                        </p:tgtEl>
                                        <p:attrNameLst>
                                          <p:attrName>ppt_h</p:attrName>
                                        </p:attrNameLst>
                                      </p:cBhvr>
                                      <p:tavLst>
                                        <p:tav tm="0">
                                          <p:val>
                                            <p:fltVal val="0"/>
                                          </p:val>
                                        </p:tav>
                                        <p:tav tm="100000">
                                          <p:val>
                                            <p:strVal val="#ppt_h"/>
                                          </p:val>
                                        </p:tav>
                                      </p:tavLst>
                                    </p:anim>
                                    <p:anim calcmode="lin" valueType="num">
                                      <p:cBhvr>
                                        <p:cTn id="40" dur="2000" fill="hold"/>
                                        <p:tgtEl>
                                          <p:spTgt spid="5130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animBg="1"/>
      <p:bldP spid="513027" grpId="0" animBg="1"/>
      <p:bldP spid="513028" grpId="0" animBg="1"/>
      <p:bldP spid="5130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nvGraphicFramePr>
        <p:xfrm>
          <a:off x="571472" y="500042"/>
          <a:ext cx="8250238" cy="528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DD22A8-2ED7-4A3C-BB44-AA0A96739AFC}"/>
              </a:ext>
            </a:extLst>
          </p:cNvPr>
          <p:cNvSpPr>
            <a:spLocks noGrp="1"/>
          </p:cNvSpPr>
          <p:nvPr>
            <p:ph type="title"/>
          </p:nvPr>
        </p:nvSpPr>
        <p:spPr/>
        <p:txBody>
          <a:bodyPr/>
          <a:lstStyle/>
          <a:p>
            <a:endParaRPr lang="ru-RU"/>
          </a:p>
        </p:txBody>
      </p:sp>
      <p:pic>
        <p:nvPicPr>
          <p:cNvPr id="5" name="Объект 4">
            <a:extLst>
              <a:ext uri="{FF2B5EF4-FFF2-40B4-BE49-F238E27FC236}">
                <a16:creationId xmlns="" xmlns:a16="http://schemas.microsoft.com/office/drawing/2014/main" id="{D284D734-8BBA-87C7-DC1B-EE063176D7D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8560" y="0"/>
            <a:ext cx="9612560" cy="6858000"/>
          </a:xfrm>
        </p:spPr>
      </p:pic>
    </p:spTree>
    <p:extLst>
      <p:ext uri="{BB962C8B-B14F-4D97-AF65-F5344CB8AC3E}">
        <p14:creationId xmlns:p14="http://schemas.microsoft.com/office/powerpoint/2010/main" xmlns="" val="158559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731838"/>
            <a:ext cx="8229600" cy="5505450"/>
          </a:xfrm>
        </p:spPr>
        <p:txBody>
          <a:bodyPr/>
          <a:lstStyle/>
          <a:p>
            <a:pPr algn="just" eaLnBrk="1" hangingPunct="1">
              <a:lnSpc>
                <a:spcPct val="80000"/>
              </a:lnSpc>
              <a:buFontTx/>
              <a:buNone/>
            </a:pPr>
            <a:r>
              <a:rPr lang="ru-RU" altLang="ru-RU" sz="2400" smtClean="0">
                <a:latin typeface="Times New Roman" panose="02020603050405020304" pitchFamily="18" charset="0"/>
              </a:rPr>
              <a:t>		</a:t>
            </a:r>
            <a:r>
              <a:rPr lang="uz-Cyrl-UZ" altLang="ru-RU" sz="2400" smtClean="0">
                <a:latin typeface="Times New Roman" panose="02020603050405020304" pitchFamily="18" charset="0"/>
              </a:rPr>
              <a:t>Komenskiy sinf — dars tizimini ishlab chiqdi. Dars vaqtida o’tgan darsni qaytarish, yangi mavzuni tushuntirish, mustahkamlash</a:t>
            </a:r>
            <a:r>
              <a:rPr lang="en-US" altLang="ru-RU" sz="2400" smtClean="0">
                <a:latin typeface="Times New Roman" panose="02020603050405020304" pitchFamily="18" charset="0"/>
              </a:rPr>
              <a:t>, uyga vazifa berish kerakligini ko’rsatdi. Darsni rejalashtirish va olib borish to’g’risida ko’rsatmalar berdi. Har bir darsning o’z mavzusi va o’z vazifasi bo’lishini aytdi. O’qituvchi o’quvchilarning dars mashg’ulotlarida faol qatnashishlarini ta’minlashi, kuzatib borishi, sinfda intizom saqlanishi kerakligini aytdi. O’quv jarayonini tashkil qilishni haddan oshirib yuborib, o’qituvchi bir vaqtda 300 o’quvchi bilan dars olib borishi mumkin, deb hisobladi. O’qituvchi o’ziga yaxshi o’quvchini yordamchi qilib olishi mumkinligini aytdi.</a:t>
            </a:r>
          </a:p>
          <a:p>
            <a:pPr algn="just" eaLnBrk="1" hangingPunct="1">
              <a:lnSpc>
                <a:spcPct val="80000"/>
              </a:lnSpc>
              <a:buFontTx/>
              <a:buNone/>
            </a:pPr>
            <a:r>
              <a:rPr lang="ru-RU" altLang="ru-RU" sz="2400" smtClean="0">
                <a:latin typeface="Times New Roman" panose="02020603050405020304" pitchFamily="18" charset="0"/>
              </a:rPr>
              <a:t>		</a:t>
            </a:r>
            <a:r>
              <a:rPr lang="en-US" altLang="ru-RU" sz="2400" smtClean="0">
                <a:latin typeface="Times New Roman" panose="02020603050405020304" pitchFamily="18" charset="0"/>
              </a:rPr>
              <a:t>Maktabda o</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quv yili va uni o</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quv choraklariga bo</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lish</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ta</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tillar berilishini kiritdi</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O’quv kunini (ona tili maktabida 4 soat, lotin maktabida 6 soat) belgilab berdi. O’quvchilar maktabga bir vaqtda qabul qilishib, o’qish kuzda (sentyabrda) boshlanishi kerak, deb hisobladi.</a:t>
            </a:r>
            <a:r>
              <a:rPr lang="ru-RU" altLang="ru-RU" sz="2400" smtClean="0">
                <a:latin typeface="Times New Roman" panose="02020603050405020304" pitchFamily="18" charset="0"/>
              </a:rPr>
              <a:t> </a:t>
            </a:r>
          </a:p>
        </p:txBody>
      </p:sp>
    </p:spTree>
  </p:cSld>
  <p:clrMapOvr>
    <a:masterClrMapping/>
  </p:clrMapOvr>
  <p:transitio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588802"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95288" y="404813"/>
            <a:ext cx="4843462"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8803"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03800" y="404813"/>
            <a:ext cx="376872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2000"/>
                                        <p:tgtEl>
                                          <p:spTgt spid="588802"/>
                                        </p:tgtEl>
                                      </p:cBhvr>
                                    </p:animEffect>
                                    <p:anim calcmode="lin" valueType="num">
                                      <p:cBhvr>
                                        <p:cTn id="8" dur="2000" fill="hold"/>
                                        <p:tgtEl>
                                          <p:spTgt spid="588802"/>
                                        </p:tgtEl>
                                        <p:attrNameLst>
                                          <p:attrName>style.rotation</p:attrName>
                                        </p:attrNameLst>
                                      </p:cBhvr>
                                      <p:tavLst>
                                        <p:tav tm="0">
                                          <p:val>
                                            <p:fltVal val="720"/>
                                          </p:val>
                                        </p:tav>
                                        <p:tav tm="100000">
                                          <p:val>
                                            <p:fltVal val="0"/>
                                          </p:val>
                                        </p:tav>
                                      </p:tavLst>
                                    </p:anim>
                                    <p:anim calcmode="lin" valueType="num">
                                      <p:cBhvr>
                                        <p:cTn id="9" dur="2000" fill="hold"/>
                                        <p:tgtEl>
                                          <p:spTgt spid="588802"/>
                                        </p:tgtEl>
                                        <p:attrNameLst>
                                          <p:attrName>ppt_h</p:attrName>
                                        </p:attrNameLst>
                                      </p:cBhvr>
                                      <p:tavLst>
                                        <p:tav tm="0">
                                          <p:val>
                                            <p:fltVal val="0"/>
                                          </p:val>
                                        </p:tav>
                                        <p:tav tm="100000">
                                          <p:val>
                                            <p:strVal val="#ppt_h"/>
                                          </p:val>
                                        </p:tav>
                                      </p:tavLst>
                                    </p:anim>
                                    <p:anim calcmode="lin" valueType="num">
                                      <p:cBhvr>
                                        <p:cTn id="10" dur="2000" fill="hold"/>
                                        <p:tgtEl>
                                          <p:spTgt spid="58880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88803"/>
                                        </p:tgtEl>
                                        <p:attrNameLst>
                                          <p:attrName>style.visibility</p:attrName>
                                        </p:attrNameLst>
                                      </p:cBhvr>
                                      <p:to>
                                        <p:strVal val="visible"/>
                                      </p:to>
                                    </p:set>
                                    <p:animEffect transition="in" filter="fade">
                                      <p:cBhvr>
                                        <p:cTn id="13" dur="2000"/>
                                        <p:tgtEl>
                                          <p:spTgt spid="588803"/>
                                        </p:tgtEl>
                                      </p:cBhvr>
                                    </p:animEffect>
                                    <p:anim calcmode="lin" valueType="num">
                                      <p:cBhvr>
                                        <p:cTn id="14" dur="2000" fill="hold"/>
                                        <p:tgtEl>
                                          <p:spTgt spid="588803"/>
                                        </p:tgtEl>
                                        <p:attrNameLst>
                                          <p:attrName>style.rotation</p:attrName>
                                        </p:attrNameLst>
                                      </p:cBhvr>
                                      <p:tavLst>
                                        <p:tav tm="0">
                                          <p:val>
                                            <p:fltVal val="720"/>
                                          </p:val>
                                        </p:tav>
                                        <p:tav tm="100000">
                                          <p:val>
                                            <p:fltVal val="0"/>
                                          </p:val>
                                        </p:tav>
                                      </p:tavLst>
                                    </p:anim>
                                    <p:anim calcmode="lin" valueType="num">
                                      <p:cBhvr>
                                        <p:cTn id="15" dur="2000" fill="hold"/>
                                        <p:tgtEl>
                                          <p:spTgt spid="588803"/>
                                        </p:tgtEl>
                                        <p:attrNameLst>
                                          <p:attrName>ppt_h</p:attrName>
                                        </p:attrNameLst>
                                      </p:cBhvr>
                                      <p:tavLst>
                                        <p:tav tm="0">
                                          <p:val>
                                            <p:fltVal val="0"/>
                                          </p:val>
                                        </p:tav>
                                        <p:tav tm="100000">
                                          <p:val>
                                            <p:strVal val="#ppt_h"/>
                                          </p:val>
                                        </p:tav>
                                      </p:tavLst>
                                    </p:anim>
                                    <p:anim calcmode="lin" valueType="num">
                                      <p:cBhvr>
                                        <p:cTn id="16" dur="2000" fill="hold"/>
                                        <p:tgtEl>
                                          <p:spTgt spid="5888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95536" y="404664"/>
            <a:ext cx="8435280" cy="5516563"/>
          </a:xfrm>
        </p:spPr>
        <p:txBody>
          <a:bodyPr/>
          <a:lstStyle/>
          <a:p>
            <a:pPr algn="just" eaLnBrk="1" hangingPunct="1">
              <a:lnSpc>
                <a:spcPct val="80000"/>
              </a:lnSpc>
              <a:buFontTx/>
              <a:buNone/>
            </a:pPr>
            <a:r>
              <a:rPr lang="en-US" altLang="ru-RU" sz="2800" dirty="0" smtClean="0"/>
              <a:t>	</a:t>
            </a:r>
            <a:r>
              <a:rPr lang="ru-RU" altLang="ru-RU" sz="2800" dirty="0" err="1" smtClean="0"/>
              <a:t>Mashxur</a:t>
            </a:r>
            <a:r>
              <a:rPr lang="ru-RU" altLang="ru-RU" sz="2800" dirty="0" smtClean="0"/>
              <a:t> </a:t>
            </a:r>
            <a:r>
              <a:rPr lang="ru-RU" altLang="ru-RU" sz="2800" dirty="0" err="1" smtClean="0"/>
              <a:t>rus</a:t>
            </a:r>
            <a:r>
              <a:rPr lang="ru-RU" altLang="ru-RU" sz="2800" dirty="0" smtClean="0"/>
              <a:t> </a:t>
            </a:r>
            <a:r>
              <a:rPr lang="ru-RU" altLang="ru-RU" sz="2800" dirty="0" err="1" smtClean="0"/>
              <a:t>pedagogi</a:t>
            </a:r>
            <a:r>
              <a:rPr lang="ru-RU" altLang="ru-RU" sz="2800" dirty="0" smtClean="0"/>
              <a:t>, </a:t>
            </a:r>
            <a:r>
              <a:rPr lang="ru-RU" altLang="ru-RU" sz="2800" dirty="0" err="1" smtClean="0"/>
              <a:t>rus</a:t>
            </a:r>
            <a:r>
              <a:rPr lang="ru-RU" altLang="ru-RU" sz="2800" dirty="0" smtClean="0"/>
              <a:t> </a:t>
            </a:r>
            <a:r>
              <a:rPr lang="ru-RU" altLang="ru-RU" sz="2800" dirty="0" err="1" smtClean="0"/>
              <a:t>pedagogikasi</a:t>
            </a:r>
            <a:r>
              <a:rPr lang="ru-RU" altLang="ru-RU" sz="2800" dirty="0" smtClean="0"/>
              <a:t> </a:t>
            </a:r>
            <a:r>
              <a:rPr lang="ru-RU" altLang="ru-RU" sz="2800" dirty="0" err="1" smtClean="0"/>
              <a:t>va</a:t>
            </a:r>
            <a:r>
              <a:rPr lang="ru-RU" altLang="ru-RU" sz="2800" dirty="0" smtClean="0"/>
              <a:t> </a:t>
            </a:r>
            <a:r>
              <a:rPr lang="ru-RU" altLang="ru-RU" sz="2800" dirty="0" err="1" smtClean="0"/>
              <a:t>xalq</a:t>
            </a:r>
            <a:r>
              <a:rPr lang="ru-RU" altLang="ru-RU" sz="2800" dirty="0" smtClean="0"/>
              <a:t> </a:t>
            </a:r>
            <a:r>
              <a:rPr lang="ru-RU" altLang="ru-RU" sz="2800" dirty="0" err="1" smtClean="0"/>
              <a:t>maktablarining</a:t>
            </a:r>
            <a:r>
              <a:rPr lang="ru-RU" altLang="ru-RU" sz="2800" dirty="0" smtClean="0"/>
              <a:t> </a:t>
            </a:r>
            <a:r>
              <a:rPr lang="ru-RU" altLang="ru-RU" sz="2800" dirty="0" err="1" smtClean="0"/>
              <a:t>asoschisi</a:t>
            </a:r>
            <a:r>
              <a:rPr lang="ru-RU" altLang="ru-RU" sz="2800" dirty="0" smtClean="0"/>
              <a:t>, «</a:t>
            </a:r>
            <a:r>
              <a:rPr lang="ru-RU" altLang="ru-RU" sz="2800" dirty="0" err="1" smtClean="0"/>
              <a:t>rus</a:t>
            </a:r>
            <a:r>
              <a:rPr lang="ru-RU" altLang="ru-RU" sz="2800" dirty="0" smtClean="0"/>
              <a:t> </a:t>
            </a:r>
            <a:r>
              <a:rPr lang="ru-RU" altLang="ru-RU" sz="2800" dirty="0" err="1" smtClean="0"/>
              <a:t>o‘qituvchilarining</a:t>
            </a:r>
            <a:r>
              <a:rPr lang="ru-RU" altLang="ru-RU" sz="2800" dirty="0" smtClean="0"/>
              <a:t> </a:t>
            </a:r>
            <a:r>
              <a:rPr lang="ru-RU" altLang="ru-RU" sz="2800" dirty="0" err="1" smtClean="0"/>
              <a:t>o‘qituvchisi</a:t>
            </a:r>
            <a:r>
              <a:rPr lang="ru-RU" altLang="ru-RU" sz="2800" dirty="0" smtClean="0"/>
              <a:t>» </a:t>
            </a:r>
            <a:r>
              <a:rPr lang="ru-RU" altLang="ru-RU" sz="2800" dirty="0" err="1" smtClean="0"/>
              <a:t>Konstantin</a:t>
            </a:r>
            <a:r>
              <a:rPr lang="ru-RU" altLang="ru-RU" sz="2800" dirty="0" smtClean="0"/>
              <a:t> </a:t>
            </a:r>
            <a:r>
              <a:rPr lang="ru-RU" altLang="ru-RU" sz="2800" dirty="0" err="1" smtClean="0"/>
              <a:t>Dmitriyevich</a:t>
            </a:r>
            <a:r>
              <a:rPr lang="ru-RU" altLang="ru-RU" sz="2800" dirty="0" smtClean="0"/>
              <a:t> </a:t>
            </a:r>
            <a:r>
              <a:rPr lang="ru-RU" altLang="ru-RU" sz="2800" dirty="0" err="1" smtClean="0"/>
              <a:t>Ushinskiy</a:t>
            </a:r>
            <a:r>
              <a:rPr lang="ru-RU" altLang="ru-RU" sz="2800" dirty="0" smtClean="0"/>
              <a:t> 1824 </a:t>
            </a:r>
            <a:r>
              <a:rPr lang="ru-RU" altLang="ru-RU" sz="2800" dirty="0" err="1" smtClean="0"/>
              <a:t>yilning</a:t>
            </a:r>
            <a:r>
              <a:rPr lang="ru-RU" altLang="ru-RU" sz="2800" dirty="0" smtClean="0"/>
              <a:t> 19 </a:t>
            </a:r>
            <a:r>
              <a:rPr lang="ru-RU" altLang="ru-RU" sz="2800" dirty="0" err="1" smtClean="0"/>
              <a:t>fevralida</a:t>
            </a:r>
            <a:r>
              <a:rPr lang="ru-RU" altLang="ru-RU" sz="2800" dirty="0" smtClean="0"/>
              <a:t> </a:t>
            </a:r>
            <a:r>
              <a:rPr lang="ru-RU" altLang="ru-RU" sz="2800" dirty="0" err="1" smtClean="0"/>
              <a:t>Tula</a:t>
            </a:r>
            <a:r>
              <a:rPr lang="ru-RU" altLang="ru-RU" sz="2800" dirty="0" smtClean="0"/>
              <a:t> </a:t>
            </a:r>
            <a:r>
              <a:rPr lang="ru-RU" altLang="ru-RU" sz="2800" dirty="0" err="1" smtClean="0"/>
              <a:t>shaxrida</a:t>
            </a:r>
            <a:r>
              <a:rPr lang="ru-RU" altLang="ru-RU" sz="2800" dirty="0" smtClean="0"/>
              <a:t> </a:t>
            </a:r>
            <a:r>
              <a:rPr lang="ru-RU" altLang="ru-RU" sz="2800" dirty="0" err="1" smtClean="0"/>
              <a:t>tug‘ildi</a:t>
            </a:r>
            <a:r>
              <a:rPr lang="ru-RU" altLang="ru-RU" sz="2800" dirty="0" smtClean="0"/>
              <a:t>.</a:t>
            </a:r>
            <a:endParaRPr lang="en-US" altLang="ru-RU" sz="2800" dirty="0" smtClean="0"/>
          </a:p>
          <a:p>
            <a:pPr algn="just" eaLnBrk="1" hangingPunct="1">
              <a:lnSpc>
                <a:spcPct val="80000"/>
              </a:lnSpc>
              <a:buFontTx/>
              <a:buNone/>
            </a:pPr>
            <a:r>
              <a:rPr lang="en-US" altLang="ru-RU" sz="2800" dirty="0" smtClean="0"/>
              <a:t>	</a:t>
            </a:r>
            <a:r>
              <a:rPr lang="ru-RU" altLang="ru-RU" sz="2800" dirty="0" err="1" smtClean="0"/>
              <a:t>K.D.Ushinskiy-pedagoglik</a:t>
            </a:r>
            <a:r>
              <a:rPr lang="ru-RU" altLang="ru-RU" sz="2800" dirty="0" smtClean="0"/>
              <a:t> </a:t>
            </a:r>
            <a:r>
              <a:rPr lang="ru-RU" altLang="ru-RU" sz="2800" dirty="0" err="1" smtClean="0"/>
              <a:t>faoliyatini</a:t>
            </a:r>
            <a:r>
              <a:rPr lang="ru-RU" altLang="ru-RU" sz="2800" dirty="0" smtClean="0"/>
              <a:t> </a:t>
            </a:r>
            <a:r>
              <a:rPr lang="ru-RU" altLang="ru-RU" sz="2800" dirty="0" err="1" smtClean="0"/>
              <a:t>ilmiy-ijtimoiy</a:t>
            </a:r>
            <a:r>
              <a:rPr lang="ru-RU" altLang="ru-RU" sz="2800" dirty="0" smtClean="0"/>
              <a:t> </a:t>
            </a:r>
            <a:r>
              <a:rPr lang="ru-RU" altLang="ru-RU" sz="2800" dirty="0" err="1" smtClean="0"/>
              <a:t>ish</a:t>
            </a:r>
            <a:r>
              <a:rPr lang="ru-RU" altLang="ru-RU" sz="2800" dirty="0" smtClean="0"/>
              <a:t> </a:t>
            </a:r>
            <a:r>
              <a:rPr lang="ru-RU" altLang="ru-RU" sz="2800" dirty="0" err="1" smtClean="0"/>
              <a:t>bilan</a:t>
            </a:r>
            <a:r>
              <a:rPr lang="ru-RU" altLang="ru-RU" sz="2800" dirty="0" smtClean="0"/>
              <a:t> </a:t>
            </a:r>
            <a:r>
              <a:rPr lang="ru-RU" altLang="ru-RU" sz="2800" dirty="0" err="1" smtClean="0"/>
              <a:t>birga</a:t>
            </a:r>
            <a:r>
              <a:rPr lang="ru-RU" altLang="ru-RU" sz="2800" dirty="0" smtClean="0"/>
              <a:t> </a:t>
            </a:r>
            <a:r>
              <a:rPr lang="ru-RU" altLang="ru-RU" sz="2800" dirty="0" err="1" smtClean="0"/>
              <a:t>ko‘shib</a:t>
            </a:r>
            <a:r>
              <a:rPr lang="ru-RU" altLang="ru-RU" sz="2800" dirty="0" smtClean="0"/>
              <a:t> </a:t>
            </a:r>
            <a:r>
              <a:rPr lang="ru-RU" altLang="ru-RU" sz="2800" dirty="0" err="1" smtClean="0"/>
              <a:t>olib</a:t>
            </a:r>
            <a:r>
              <a:rPr lang="ru-RU" altLang="ru-RU" sz="2800" dirty="0" smtClean="0"/>
              <a:t> </a:t>
            </a:r>
            <a:r>
              <a:rPr lang="ru-RU" altLang="ru-RU" sz="2800" dirty="0" err="1" smtClean="0"/>
              <a:t>bordi</a:t>
            </a:r>
            <a:r>
              <a:rPr lang="ru-RU" altLang="ru-RU" sz="2800" dirty="0" smtClean="0"/>
              <a:t>. 1848 </a:t>
            </a:r>
            <a:r>
              <a:rPr lang="ru-RU" altLang="ru-RU" sz="2800" dirty="0" err="1" smtClean="0"/>
              <a:t>yilda</a:t>
            </a:r>
            <a:r>
              <a:rPr lang="ru-RU" altLang="ru-RU" sz="2800" dirty="0" smtClean="0"/>
              <a:t> </a:t>
            </a:r>
            <a:r>
              <a:rPr lang="ru-RU" altLang="ru-RU" sz="2800" dirty="0" err="1" smtClean="0"/>
              <a:t>uning</a:t>
            </a:r>
            <a:r>
              <a:rPr lang="ru-RU" altLang="ru-RU" sz="2800" dirty="0" smtClean="0"/>
              <a:t> </a:t>
            </a:r>
            <a:r>
              <a:rPr lang="ru-RU" altLang="ru-RU" sz="2800" dirty="0" err="1" smtClean="0"/>
              <a:t>birinchi</a:t>
            </a:r>
            <a:r>
              <a:rPr lang="ru-RU" altLang="ru-RU" sz="2800" dirty="0" smtClean="0"/>
              <a:t> </a:t>
            </a:r>
            <a:r>
              <a:rPr lang="ru-RU" altLang="ru-RU" sz="2800" dirty="0" err="1" smtClean="0"/>
              <a:t>ilmiy</a:t>
            </a:r>
            <a:r>
              <a:rPr lang="ru-RU" altLang="ru-RU" sz="2800" dirty="0" smtClean="0"/>
              <a:t> </a:t>
            </a:r>
            <a:r>
              <a:rPr lang="ru-RU" altLang="ru-RU" sz="2800" dirty="0" err="1" smtClean="0"/>
              <a:t>ishi</a:t>
            </a:r>
            <a:r>
              <a:rPr lang="ru-RU" altLang="ru-RU" sz="2800" dirty="0" smtClean="0"/>
              <a:t>-«</a:t>
            </a:r>
            <a:r>
              <a:rPr lang="ru-RU" altLang="ru-RU" sz="2800" dirty="0" err="1" smtClean="0"/>
              <a:t>Kameral</a:t>
            </a:r>
            <a:r>
              <a:rPr lang="ru-RU" altLang="ru-RU" sz="2800" dirty="0" smtClean="0"/>
              <a:t> </a:t>
            </a:r>
            <a:r>
              <a:rPr lang="ru-RU" altLang="ru-RU" sz="2800" dirty="0" err="1" smtClean="0"/>
              <a:t>fanlarni</a:t>
            </a:r>
            <a:r>
              <a:rPr lang="ru-RU" altLang="ru-RU" sz="2800" dirty="0" smtClean="0"/>
              <a:t> </a:t>
            </a:r>
            <a:r>
              <a:rPr lang="ru-RU" altLang="ru-RU" sz="2800" dirty="0" err="1" smtClean="0"/>
              <a:t>o‘kitish</a:t>
            </a:r>
            <a:r>
              <a:rPr lang="ru-RU" altLang="ru-RU" sz="2800" dirty="0" smtClean="0"/>
              <a:t> </a:t>
            </a:r>
            <a:r>
              <a:rPr lang="ru-RU" altLang="ru-RU" sz="2800" dirty="0" err="1" smtClean="0"/>
              <a:t>xaqida</a:t>
            </a:r>
            <a:r>
              <a:rPr lang="ru-RU" altLang="ru-RU" sz="2800" dirty="0" smtClean="0"/>
              <a:t>» </a:t>
            </a:r>
            <a:r>
              <a:rPr lang="ru-RU" altLang="ru-RU" sz="2800" dirty="0" err="1" smtClean="0"/>
              <a:t>degan</a:t>
            </a:r>
            <a:r>
              <a:rPr lang="ru-RU" altLang="ru-RU" sz="2800" dirty="0" smtClean="0"/>
              <a:t> </a:t>
            </a:r>
            <a:r>
              <a:rPr lang="ru-RU" altLang="ru-RU" sz="2800" dirty="0" err="1" smtClean="0"/>
              <a:t>asari</a:t>
            </a:r>
            <a:r>
              <a:rPr lang="ru-RU" altLang="ru-RU" sz="2800" dirty="0" smtClean="0"/>
              <a:t> </a:t>
            </a:r>
            <a:r>
              <a:rPr lang="ru-RU" altLang="ru-RU" sz="2800" dirty="0" err="1" smtClean="0"/>
              <a:t>nashr</a:t>
            </a:r>
            <a:r>
              <a:rPr lang="ru-RU" altLang="ru-RU" sz="2800" dirty="0" smtClean="0"/>
              <a:t> </a:t>
            </a:r>
            <a:r>
              <a:rPr lang="ru-RU" altLang="ru-RU" sz="2800" dirty="0" err="1" smtClean="0"/>
              <a:t>kilindi</a:t>
            </a:r>
            <a:r>
              <a:rPr lang="ru-RU" altLang="ru-RU" sz="2800" dirty="0" smtClean="0"/>
              <a:t>. </a:t>
            </a:r>
            <a:r>
              <a:rPr lang="ru-RU" altLang="ru-RU" sz="2800" dirty="0" err="1" smtClean="0"/>
              <a:t>Bu</a:t>
            </a:r>
            <a:r>
              <a:rPr lang="ru-RU" altLang="ru-RU" sz="2800" dirty="0" smtClean="0"/>
              <a:t> </a:t>
            </a:r>
            <a:r>
              <a:rPr lang="ru-RU" altLang="ru-RU" sz="2800" dirty="0" err="1" smtClean="0"/>
              <a:t>asarda</a:t>
            </a:r>
            <a:r>
              <a:rPr lang="ru-RU" altLang="ru-RU" sz="2800" dirty="0" smtClean="0"/>
              <a:t> </a:t>
            </a:r>
            <a:r>
              <a:rPr lang="ru-RU" altLang="ru-RU" sz="2800" dirty="0" err="1" smtClean="0"/>
              <a:t>Ushinskiy</a:t>
            </a:r>
            <a:r>
              <a:rPr lang="ru-RU" altLang="ru-RU" sz="2800" dirty="0" smtClean="0"/>
              <a:t> </a:t>
            </a:r>
            <a:r>
              <a:rPr lang="ru-RU" altLang="ru-RU" sz="2800" dirty="0" err="1" smtClean="0"/>
              <a:t>oliy</a:t>
            </a:r>
            <a:r>
              <a:rPr lang="ru-RU" altLang="ru-RU" sz="2800" dirty="0" smtClean="0"/>
              <a:t> </a:t>
            </a:r>
            <a:r>
              <a:rPr lang="ru-RU" altLang="ru-RU" sz="2800" dirty="0" err="1" smtClean="0"/>
              <a:t>o‘kuv</a:t>
            </a:r>
            <a:r>
              <a:rPr lang="ru-RU" altLang="ru-RU" sz="2800" dirty="0" smtClean="0"/>
              <a:t> </a:t>
            </a:r>
            <a:r>
              <a:rPr lang="ru-RU" altLang="ru-RU" sz="2800" dirty="0" err="1" smtClean="0"/>
              <a:t>yurtlaridagi</a:t>
            </a:r>
            <a:r>
              <a:rPr lang="ru-RU" altLang="ru-RU" sz="2800" dirty="0" smtClean="0"/>
              <a:t> </a:t>
            </a:r>
            <a:r>
              <a:rPr lang="ru-RU" altLang="ru-RU" sz="2800" dirty="0" err="1" smtClean="0"/>
              <a:t>mavjud</a:t>
            </a:r>
            <a:r>
              <a:rPr lang="ru-RU" altLang="ru-RU" sz="2800" dirty="0" smtClean="0"/>
              <a:t> </a:t>
            </a:r>
            <a:r>
              <a:rPr lang="ru-RU" altLang="ru-RU" sz="2800" dirty="0" err="1" smtClean="0"/>
              <a:t>o‘qitish</a:t>
            </a:r>
            <a:r>
              <a:rPr lang="ru-RU" altLang="ru-RU" sz="2800" dirty="0" smtClean="0"/>
              <a:t> </a:t>
            </a:r>
            <a:r>
              <a:rPr lang="ru-RU" altLang="ru-RU" sz="2800" dirty="0" err="1" smtClean="0"/>
              <a:t>tizimiga</a:t>
            </a:r>
            <a:r>
              <a:rPr lang="ru-RU" altLang="ru-RU" sz="2800" dirty="0" smtClean="0"/>
              <a:t> </a:t>
            </a:r>
            <a:r>
              <a:rPr lang="ru-RU" altLang="ru-RU" sz="2800" dirty="0" err="1" smtClean="0"/>
              <a:t>nisbatan</a:t>
            </a:r>
            <a:r>
              <a:rPr lang="ru-RU" altLang="ru-RU" sz="2800" dirty="0" smtClean="0"/>
              <a:t> </a:t>
            </a:r>
            <a:r>
              <a:rPr lang="ru-RU" altLang="ru-RU" sz="2800" dirty="0" err="1" smtClean="0"/>
              <a:t>tanqidiy</a:t>
            </a:r>
            <a:r>
              <a:rPr lang="ru-RU" altLang="ru-RU" sz="2800" dirty="0" smtClean="0"/>
              <a:t> </a:t>
            </a:r>
            <a:r>
              <a:rPr lang="ru-RU" altLang="ru-RU" sz="2800" dirty="0" err="1" smtClean="0"/>
              <a:t>ko‘z</a:t>
            </a:r>
            <a:r>
              <a:rPr lang="ru-RU" altLang="ru-RU" sz="2800" dirty="0" smtClean="0"/>
              <a:t> </a:t>
            </a:r>
            <a:r>
              <a:rPr lang="ru-RU" altLang="ru-RU" sz="2800" dirty="0" err="1" smtClean="0"/>
              <a:t>bilan</a:t>
            </a:r>
            <a:r>
              <a:rPr lang="ru-RU" altLang="ru-RU" sz="2800" dirty="0" smtClean="0"/>
              <a:t> </a:t>
            </a:r>
            <a:r>
              <a:rPr lang="ru-RU" altLang="ru-RU" sz="2800" dirty="0" err="1" smtClean="0"/>
              <a:t>qaradi</a:t>
            </a:r>
            <a:r>
              <a:rPr lang="ru-RU" altLang="ru-RU" sz="2800" dirty="0" smtClean="0"/>
              <a:t>. </a:t>
            </a:r>
            <a:r>
              <a:rPr lang="ru-RU" altLang="ru-RU" sz="2800" dirty="0" err="1" smtClean="0"/>
              <a:t>Hukumat</a:t>
            </a:r>
            <a:r>
              <a:rPr lang="ru-RU" altLang="ru-RU" sz="2800" dirty="0" smtClean="0"/>
              <a:t> </a:t>
            </a:r>
            <a:r>
              <a:rPr lang="ru-RU" altLang="ru-RU" sz="2800" dirty="0" err="1" smtClean="0"/>
              <a:t>tomonidan</a:t>
            </a:r>
            <a:r>
              <a:rPr lang="ru-RU" altLang="ru-RU" sz="2800" dirty="0" smtClean="0"/>
              <a:t> </a:t>
            </a:r>
            <a:r>
              <a:rPr lang="ru-RU" altLang="ru-RU" sz="2800" dirty="0" err="1" smtClean="0"/>
              <a:t>erkinlik</a:t>
            </a:r>
            <a:r>
              <a:rPr lang="ru-RU" altLang="ru-RU" sz="2800" dirty="0" smtClean="0"/>
              <a:t> </a:t>
            </a:r>
            <a:r>
              <a:rPr lang="ru-RU" altLang="ru-RU" sz="2800" dirty="0" err="1" smtClean="0"/>
              <a:t>berilishini</a:t>
            </a:r>
            <a:r>
              <a:rPr lang="ru-RU" altLang="ru-RU" sz="2800" dirty="0" smtClean="0"/>
              <a:t> </a:t>
            </a:r>
            <a:r>
              <a:rPr lang="ru-RU" altLang="ru-RU" sz="2800" dirty="0" err="1" smtClean="0"/>
              <a:t>talab</a:t>
            </a:r>
            <a:r>
              <a:rPr lang="ru-RU" altLang="ru-RU" sz="2800" dirty="0" smtClean="0"/>
              <a:t> </a:t>
            </a:r>
            <a:r>
              <a:rPr lang="ru-RU" altLang="ru-RU" sz="2800" dirty="0" err="1" smtClean="0"/>
              <a:t>etdi</a:t>
            </a:r>
            <a:r>
              <a:rPr lang="ru-RU" altLang="ru-RU" sz="2800" dirty="0" smtClean="0"/>
              <a:t>. </a:t>
            </a:r>
            <a:r>
              <a:rPr lang="ru-RU" altLang="ru-RU" sz="2800" dirty="0" err="1" smtClean="0"/>
              <a:t>o‘kitish</a:t>
            </a:r>
            <a:r>
              <a:rPr lang="ru-RU" altLang="ru-RU" sz="2800" dirty="0" smtClean="0"/>
              <a:t> </a:t>
            </a:r>
            <a:r>
              <a:rPr lang="ru-RU" altLang="ru-RU" sz="2800" dirty="0" err="1" smtClean="0"/>
              <a:t>tizimini</a:t>
            </a:r>
            <a:r>
              <a:rPr lang="ru-RU" altLang="ru-RU" sz="2800" dirty="0" smtClean="0"/>
              <a:t> </a:t>
            </a:r>
            <a:r>
              <a:rPr lang="ru-RU" altLang="ru-RU" sz="2800" dirty="0" err="1" smtClean="0"/>
              <a:t>yaxshilashga</a:t>
            </a:r>
            <a:r>
              <a:rPr lang="ru-RU" altLang="ru-RU" sz="2800" dirty="0" smtClean="0"/>
              <a:t> </a:t>
            </a:r>
            <a:r>
              <a:rPr lang="ru-RU" altLang="ru-RU" sz="2800" dirty="0" err="1" smtClean="0"/>
              <a:t>oid</a:t>
            </a:r>
            <a:r>
              <a:rPr lang="ru-RU" altLang="ru-RU" sz="2800" dirty="0" smtClean="0"/>
              <a:t> </a:t>
            </a:r>
            <a:r>
              <a:rPr lang="ru-RU" altLang="ru-RU" sz="2800" dirty="0" err="1" smtClean="0"/>
              <a:t>yirik</a:t>
            </a:r>
            <a:r>
              <a:rPr lang="ru-RU" altLang="ru-RU" sz="2800" dirty="0" smtClean="0"/>
              <a:t> </a:t>
            </a:r>
            <a:r>
              <a:rPr lang="ru-RU" altLang="ru-RU" sz="2800" dirty="0" err="1" smtClean="0"/>
              <a:t>uslubiy</a:t>
            </a:r>
            <a:r>
              <a:rPr lang="ru-RU" altLang="ru-RU" sz="2800" dirty="0" smtClean="0"/>
              <a:t> </a:t>
            </a:r>
            <a:r>
              <a:rPr lang="ru-RU" altLang="ru-RU" sz="2800" dirty="0" err="1" smtClean="0"/>
              <a:t>muammolarni</a:t>
            </a:r>
            <a:r>
              <a:rPr lang="ru-RU" altLang="ru-RU" sz="2800" dirty="0" smtClean="0"/>
              <a:t> </a:t>
            </a:r>
            <a:r>
              <a:rPr lang="ru-RU" altLang="ru-RU" sz="2800" dirty="0" err="1" smtClean="0"/>
              <a:t>o‘rtaga</a:t>
            </a:r>
            <a:r>
              <a:rPr lang="ru-RU" altLang="ru-RU" sz="2800" dirty="0" smtClean="0"/>
              <a:t> </a:t>
            </a:r>
            <a:r>
              <a:rPr lang="ru-RU" altLang="ru-RU" sz="2800" dirty="0" err="1" smtClean="0"/>
              <a:t>qo‘yib</a:t>
            </a:r>
            <a:r>
              <a:rPr lang="ru-RU" altLang="ru-RU" sz="2800" dirty="0" smtClean="0"/>
              <a:t>, </a:t>
            </a:r>
            <a:r>
              <a:rPr lang="ru-RU" altLang="ru-RU" sz="2800" dirty="0" err="1" smtClean="0"/>
              <a:t>ularni</a:t>
            </a:r>
            <a:r>
              <a:rPr lang="ru-RU" altLang="ru-RU" sz="2800" dirty="0" smtClean="0"/>
              <a:t> </a:t>
            </a:r>
            <a:r>
              <a:rPr lang="ru-RU" altLang="ru-RU" sz="2800" dirty="0" err="1" smtClean="0"/>
              <a:t>qanday</a:t>
            </a:r>
            <a:r>
              <a:rPr lang="ru-RU" altLang="ru-RU" sz="2800" dirty="0" smtClean="0"/>
              <a:t> </a:t>
            </a:r>
            <a:r>
              <a:rPr lang="ru-RU" altLang="ru-RU" sz="2800" dirty="0" err="1" smtClean="0"/>
              <a:t>xal</a:t>
            </a:r>
            <a:r>
              <a:rPr lang="ru-RU" altLang="ru-RU" sz="2800" dirty="0" smtClean="0"/>
              <a:t> </a:t>
            </a:r>
            <a:r>
              <a:rPr lang="ru-RU" altLang="ru-RU" sz="2800" dirty="0" err="1" smtClean="0"/>
              <a:t>etish</a:t>
            </a:r>
            <a:r>
              <a:rPr lang="ru-RU" altLang="ru-RU" sz="2800" dirty="0" smtClean="0"/>
              <a:t> </a:t>
            </a:r>
            <a:r>
              <a:rPr lang="ru-RU" altLang="ru-RU" sz="2800" dirty="0" err="1" smtClean="0"/>
              <a:t>yo‘llarini</a:t>
            </a:r>
            <a:r>
              <a:rPr lang="ru-RU" altLang="ru-RU" sz="2800" dirty="0" smtClean="0"/>
              <a:t> </a:t>
            </a:r>
            <a:r>
              <a:rPr lang="ru-RU" altLang="ru-RU" sz="2800" dirty="0" err="1" smtClean="0"/>
              <a:t>ko‘rsatib</a:t>
            </a:r>
            <a:r>
              <a:rPr lang="ru-RU" altLang="ru-RU" sz="2800" dirty="0" smtClean="0"/>
              <a:t> </a:t>
            </a:r>
            <a:r>
              <a:rPr lang="ru-RU" altLang="ru-RU" sz="2800" dirty="0" err="1" smtClean="0"/>
              <a:t>berdi</a:t>
            </a:r>
            <a:r>
              <a:rPr lang="ru-RU" altLang="ru-RU" sz="2800" dirty="0" smtClean="0"/>
              <a:t>.</a:t>
            </a:r>
          </a:p>
        </p:txBody>
      </p:sp>
    </p:spTree>
    <p:extLst>
      <p:ext uri="{BB962C8B-B14F-4D97-AF65-F5344CB8AC3E}">
        <p14:creationId xmlns:p14="http://schemas.microsoft.com/office/powerpoint/2010/main" xmlns="" val="17213706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947738"/>
            <a:ext cx="8229600" cy="5218112"/>
          </a:xfrm>
        </p:spPr>
        <p:txBody>
          <a:bodyPr anchor="ctr"/>
          <a:lstStyle/>
          <a:p>
            <a:pPr algn="just" eaLnBrk="1" hangingPunct="1">
              <a:lnSpc>
                <a:spcPct val="90000"/>
              </a:lnSpc>
              <a:buFontTx/>
              <a:buNone/>
            </a:pPr>
            <a:r>
              <a:rPr lang="en-US" altLang="ru-RU" dirty="0" smtClean="0">
                <a:latin typeface="Times New Roman" panose="02020603050405020304" pitchFamily="18" charset="0"/>
              </a:rPr>
              <a:t>		</a:t>
            </a:r>
            <a:endParaRPr lang="ru-RU" altLang="ru-RU" dirty="0" smtClean="0">
              <a:latin typeface="Times New Roman" panose="02020603050405020304" pitchFamily="18" charset="0"/>
            </a:endParaRPr>
          </a:p>
        </p:txBody>
      </p:sp>
      <p:sp>
        <p:nvSpPr>
          <p:cNvPr id="2" name="Прямоугольник 1"/>
          <p:cNvSpPr/>
          <p:nvPr/>
        </p:nvSpPr>
        <p:spPr>
          <a:xfrm>
            <a:off x="683568" y="1196752"/>
            <a:ext cx="7992888" cy="5262979"/>
          </a:xfrm>
          <a:prstGeom prst="rect">
            <a:avLst/>
          </a:prstGeom>
        </p:spPr>
        <p:txBody>
          <a:bodyPr wrap="square">
            <a:spAutoFit/>
          </a:bodyPr>
          <a:lstStyle/>
          <a:p>
            <a:pPr algn="just"/>
            <a:r>
              <a:rPr lang="en-US" sz="2400" dirty="0" smtClean="0">
                <a:solidFill>
                  <a:srgbClr val="002060"/>
                </a:solidFill>
              </a:rPr>
              <a:t>     </a:t>
            </a:r>
            <a:r>
              <a:rPr lang="en-US" sz="2800" dirty="0" smtClean="0">
                <a:solidFill>
                  <a:srgbClr val="002060"/>
                </a:solidFill>
              </a:rPr>
              <a:t>K</a:t>
            </a:r>
            <a:r>
              <a:rPr lang="en-US" sz="2800" dirty="0">
                <a:solidFill>
                  <a:srgbClr val="002060"/>
                </a:solidFill>
              </a:rPr>
              <a:t>. D. </a:t>
            </a:r>
            <a:r>
              <a:rPr lang="en-US" sz="2800" dirty="0" err="1">
                <a:solidFill>
                  <a:srgbClr val="002060"/>
                </a:solidFill>
              </a:rPr>
              <a:t>Ushinskiy</a:t>
            </a:r>
            <a:r>
              <a:rPr lang="en-US" sz="2800" dirty="0">
                <a:solidFill>
                  <a:srgbClr val="002060"/>
                </a:solidFill>
              </a:rPr>
              <a:t>, </a:t>
            </a:r>
            <a:r>
              <a:rPr lang="en-US" sz="2800" dirty="0" err="1">
                <a:solidFill>
                  <a:srgbClr val="002060"/>
                </a:solidFill>
              </a:rPr>
              <a:t>rus</a:t>
            </a:r>
            <a:r>
              <a:rPr lang="en-US" sz="2800" dirty="0">
                <a:solidFill>
                  <a:srgbClr val="002060"/>
                </a:solidFill>
              </a:rPr>
              <a:t> </a:t>
            </a:r>
            <a:r>
              <a:rPr lang="en-US" sz="2800" dirty="0" err="1">
                <a:solidFill>
                  <a:srgbClr val="002060"/>
                </a:solidFill>
              </a:rPr>
              <a:t>xalqi</a:t>
            </a:r>
            <a:r>
              <a:rPr lang="en-US" sz="2800" dirty="0">
                <a:solidFill>
                  <a:srgbClr val="002060"/>
                </a:solidFill>
              </a:rPr>
              <a:t> </a:t>
            </a:r>
            <a:r>
              <a:rPr lang="en-US" sz="2800" dirty="0" err="1">
                <a:solidFill>
                  <a:srgbClr val="002060"/>
                </a:solidFill>
              </a:rPr>
              <a:t>tarbiyasining</a:t>
            </a:r>
            <a:r>
              <a:rPr lang="en-US" sz="2800" dirty="0">
                <a:solidFill>
                  <a:srgbClr val="002060"/>
                </a:solidFill>
              </a:rPr>
              <a:t> </a:t>
            </a:r>
            <a:r>
              <a:rPr lang="en-US" sz="2800" dirty="0" err="1">
                <a:solidFill>
                  <a:srgbClr val="002060"/>
                </a:solidFill>
              </a:rPr>
              <a:t>asosiy</a:t>
            </a:r>
            <a:r>
              <a:rPr lang="en-US" sz="2800" dirty="0">
                <a:solidFill>
                  <a:srgbClr val="002060"/>
                </a:solidFill>
              </a:rPr>
              <a:t> </a:t>
            </a:r>
            <a:r>
              <a:rPr lang="en-US" sz="2800" dirty="0" err="1">
                <a:solidFill>
                  <a:srgbClr val="002060"/>
                </a:solidFill>
              </a:rPr>
              <a:t>tomoni</a:t>
            </a:r>
            <a:r>
              <a:rPr lang="en-US" sz="2800" dirty="0">
                <a:solidFill>
                  <a:srgbClr val="002060"/>
                </a:solidFill>
              </a:rPr>
              <a:t> </a:t>
            </a:r>
            <a:r>
              <a:rPr lang="en-US" sz="2800" dirty="0" err="1">
                <a:solidFill>
                  <a:srgbClr val="002060"/>
                </a:solidFill>
              </a:rPr>
              <a:t>bolalarni</a:t>
            </a:r>
            <a:r>
              <a:rPr lang="en-US" sz="2800" dirty="0">
                <a:solidFill>
                  <a:srgbClr val="002060"/>
                </a:solidFill>
              </a:rPr>
              <a:t> </a:t>
            </a:r>
            <a:r>
              <a:rPr lang="en-US" sz="2800" dirty="0" err="1">
                <a:solidFill>
                  <a:srgbClr val="002060"/>
                </a:solidFill>
              </a:rPr>
              <a:t>vatanparvarlik</a:t>
            </a:r>
            <a:r>
              <a:rPr lang="en-US" sz="2800" dirty="0">
                <a:solidFill>
                  <a:srgbClr val="002060"/>
                </a:solidFill>
              </a:rPr>
              <a:t>, </a:t>
            </a:r>
            <a:r>
              <a:rPr lang="en-US" sz="2800" dirty="0" err="1">
                <a:solidFill>
                  <a:srgbClr val="002060"/>
                </a:solidFill>
              </a:rPr>
              <a:t>Vatanga</a:t>
            </a:r>
            <a:r>
              <a:rPr lang="en-US" sz="2800" dirty="0">
                <a:solidFill>
                  <a:srgbClr val="002060"/>
                </a:solidFill>
              </a:rPr>
              <a:t> </a:t>
            </a:r>
            <a:r>
              <a:rPr lang="en-US" sz="2800" dirty="0" err="1">
                <a:solidFill>
                  <a:srgbClr val="002060"/>
                </a:solidFill>
              </a:rPr>
              <a:t>chuqur</a:t>
            </a:r>
            <a:r>
              <a:rPr lang="en-US" sz="2800" dirty="0">
                <a:solidFill>
                  <a:srgbClr val="002060"/>
                </a:solidFill>
              </a:rPr>
              <a:t> </a:t>
            </a:r>
            <a:r>
              <a:rPr lang="en-US" sz="2800" dirty="0" err="1">
                <a:solidFill>
                  <a:srgbClr val="002060"/>
                </a:solidFill>
              </a:rPr>
              <a:t>muxabbat</a:t>
            </a:r>
            <a:r>
              <a:rPr lang="en-US" sz="2800" dirty="0">
                <a:solidFill>
                  <a:srgbClr val="002060"/>
                </a:solidFill>
              </a:rPr>
              <a:t> </a:t>
            </a:r>
            <a:r>
              <a:rPr lang="en-US" sz="2800" dirty="0" err="1">
                <a:solidFill>
                  <a:srgbClr val="002060"/>
                </a:solidFill>
              </a:rPr>
              <a:t>ruxida</a:t>
            </a:r>
            <a:r>
              <a:rPr lang="en-US" sz="2800" dirty="0">
                <a:solidFill>
                  <a:srgbClr val="002060"/>
                </a:solidFill>
              </a:rPr>
              <a:t> </a:t>
            </a:r>
            <a:r>
              <a:rPr lang="en-US" sz="2800" dirty="0" err="1">
                <a:solidFill>
                  <a:srgbClr val="002060"/>
                </a:solidFill>
              </a:rPr>
              <a:t>o‘stirishdan</a:t>
            </a:r>
            <a:r>
              <a:rPr lang="en-US" sz="2800" dirty="0">
                <a:solidFill>
                  <a:srgbClr val="002060"/>
                </a:solidFill>
              </a:rPr>
              <a:t> </a:t>
            </a:r>
            <a:r>
              <a:rPr lang="en-US" sz="2800" dirty="0" err="1">
                <a:solidFill>
                  <a:srgbClr val="002060"/>
                </a:solidFill>
              </a:rPr>
              <a:t>iboratdir</a:t>
            </a:r>
            <a:r>
              <a:rPr lang="en-US" sz="2800" dirty="0">
                <a:solidFill>
                  <a:srgbClr val="002060"/>
                </a:solidFill>
              </a:rPr>
              <a:t>, </a:t>
            </a:r>
            <a:r>
              <a:rPr lang="en-US" sz="2800" dirty="0" err="1">
                <a:solidFill>
                  <a:srgbClr val="002060"/>
                </a:solidFill>
              </a:rPr>
              <a:t>deydi</a:t>
            </a:r>
            <a:r>
              <a:rPr lang="en-US" sz="2800" dirty="0">
                <a:solidFill>
                  <a:srgbClr val="002060"/>
                </a:solidFill>
              </a:rPr>
              <a:t>. </a:t>
            </a:r>
            <a:r>
              <a:rPr lang="en-US" sz="2800" dirty="0" err="1">
                <a:solidFill>
                  <a:srgbClr val="002060"/>
                </a:solidFill>
              </a:rPr>
              <a:t>Ushinskiy</a:t>
            </a:r>
            <a:r>
              <a:rPr lang="en-US" sz="2800" dirty="0">
                <a:solidFill>
                  <a:srgbClr val="002060"/>
                </a:solidFill>
              </a:rPr>
              <a:t> </a:t>
            </a:r>
            <a:r>
              <a:rPr lang="en-US" sz="2800" dirty="0" err="1">
                <a:solidFill>
                  <a:srgbClr val="002060"/>
                </a:solidFill>
              </a:rPr>
              <a:t>tarbiyada</a:t>
            </a:r>
            <a:r>
              <a:rPr lang="en-US" sz="2800" dirty="0">
                <a:solidFill>
                  <a:srgbClr val="002060"/>
                </a:solidFill>
              </a:rPr>
              <a:t> </a:t>
            </a:r>
            <a:r>
              <a:rPr lang="en-US" sz="2800" dirty="0" err="1">
                <a:solidFill>
                  <a:srgbClr val="002060"/>
                </a:solidFill>
              </a:rPr>
              <a:t>xalq</a:t>
            </a:r>
            <a:r>
              <a:rPr lang="en-US" sz="2800" dirty="0">
                <a:solidFill>
                  <a:srgbClr val="002060"/>
                </a:solidFill>
              </a:rPr>
              <a:t> </a:t>
            </a:r>
            <a:r>
              <a:rPr lang="en-US" sz="2800" dirty="0" err="1">
                <a:solidFill>
                  <a:srgbClr val="002060"/>
                </a:solidFill>
              </a:rPr>
              <a:t>ruxining</a:t>
            </a:r>
            <a:r>
              <a:rPr lang="en-US" sz="2800" dirty="0">
                <a:solidFill>
                  <a:srgbClr val="002060"/>
                </a:solidFill>
              </a:rPr>
              <a:t> </a:t>
            </a:r>
            <a:r>
              <a:rPr lang="en-US" sz="2800" dirty="0" err="1">
                <a:solidFill>
                  <a:srgbClr val="002060"/>
                </a:solidFill>
              </a:rPr>
              <a:t>eng</a:t>
            </a:r>
            <a:r>
              <a:rPr lang="en-US" sz="2800" dirty="0">
                <a:solidFill>
                  <a:srgbClr val="002060"/>
                </a:solidFill>
              </a:rPr>
              <a:t> </a:t>
            </a:r>
            <a:r>
              <a:rPr lang="en-US" sz="2800" dirty="0" err="1">
                <a:solidFill>
                  <a:srgbClr val="002060"/>
                </a:solidFill>
              </a:rPr>
              <a:t>yaxshi</a:t>
            </a:r>
            <a:r>
              <a:rPr lang="en-US" sz="2800" dirty="0">
                <a:solidFill>
                  <a:srgbClr val="002060"/>
                </a:solidFill>
              </a:rPr>
              <a:t> </a:t>
            </a:r>
            <a:r>
              <a:rPr lang="en-US" sz="2800" dirty="0" err="1">
                <a:solidFill>
                  <a:srgbClr val="002060"/>
                </a:solidFill>
              </a:rPr>
              <a:t>ifodasi</a:t>
            </a:r>
            <a:r>
              <a:rPr lang="en-US" sz="2800" dirty="0">
                <a:solidFill>
                  <a:srgbClr val="002060"/>
                </a:solidFill>
              </a:rPr>
              <a:t> </a:t>
            </a:r>
            <a:r>
              <a:rPr lang="en-US" sz="2800" dirty="0" err="1">
                <a:solidFill>
                  <a:srgbClr val="002060"/>
                </a:solidFill>
              </a:rPr>
              <a:t>ona</a:t>
            </a:r>
            <a:r>
              <a:rPr lang="en-US" sz="2800" dirty="0">
                <a:solidFill>
                  <a:srgbClr val="002060"/>
                </a:solidFill>
              </a:rPr>
              <a:t> </a:t>
            </a:r>
            <a:r>
              <a:rPr lang="en-US" sz="2800" dirty="0" err="1">
                <a:solidFill>
                  <a:srgbClr val="002060"/>
                </a:solidFill>
              </a:rPr>
              <a:t>tili</a:t>
            </a:r>
            <a:r>
              <a:rPr lang="en-US" sz="2800" dirty="0">
                <a:solidFill>
                  <a:srgbClr val="002060"/>
                </a:solidFill>
              </a:rPr>
              <a:t> </a:t>
            </a:r>
            <a:r>
              <a:rPr lang="en-US" sz="2800" dirty="0" err="1">
                <a:solidFill>
                  <a:srgbClr val="002060"/>
                </a:solidFill>
              </a:rPr>
              <a:t>ekanligini</a:t>
            </a:r>
            <a:r>
              <a:rPr lang="en-US" sz="2800" dirty="0">
                <a:solidFill>
                  <a:srgbClr val="002060"/>
                </a:solidFill>
              </a:rPr>
              <a:t>, </a:t>
            </a:r>
            <a:r>
              <a:rPr lang="en-US" sz="2800" dirty="0" err="1">
                <a:solidFill>
                  <a:srgbClr val="002060"/>
                </a:solidFill>
              </a:rPr>
              <a:t>rus</a:t>
            </a:r>
            <a:r>
              <a:rPr lang="en-US" sz="2800" dirty="0">
                <a:solidFill>
                  <a:srgbClr val="002060"/>
                </a:solidFill>
              </a:rPr>
              <a:t> </a:t>
            </a:r>
            <a:r>
              <a:rPr lang="en-US" sz="2800" dirty="0" err="1">
                <a:solidFill>
                  <a:srgbClr val="002060"/>
                </a:solidFill>
              </a:rPr>
              <a:t>bolalarini</a:t>
            </a:r>
            <a:r>
              <a:rPr lang="en-US" sz="2800" dirty="0">
                <a:solidFill>
                  <a:srgbClr val="002060"/>
                </a:solidFill>
              </a:rPr>
              <a:t> </a:t>
            </a:r>
            <a:r>
              <a:rPr lang="en-US" sz="2800" dirty="0" err="1">
                <a:solidFill>
                  <a:srgbClr val="002060"/>
                </a:solidFill>
              </a:rPr>
              <a:t>o‘qitishda</a:t>
            </a:r>
            <a:r>
              <a:rPr lang="en-US" sz="2800" dirty="0">
                <a:solidFill>
                  <a:srgbClr val="002060"/>
                </a:solidFill>
              </a:rPr>
              <a:t> </a:t>
            </a:r>
            <a:r>
              <a:rPr lang="en-US" sz="2800" dirty="0" err="1">
                <a:solidFill>
                  <a:srgbClr val="002060"/>
                </a:solidFill>
              </a:rPr>
              <a:t>rus</a:t>
            </a:r>
            <a:r>
              <a:rPr lang="en-US" sz="2800" dirty="0">
                <a:solidFill>
                  <a:srgbClr val="002060"/>
                </a:solidFill>
              </a:rPr>
              <a:t> </a:t>
            </a:r>
            <a:r>
              <a:rPr lang="en-US" sz="2800" dirty="0" err="1">
                <a:solidFill>
                  <a:srgbClr val="002060"/>
                </a:solidFill>
              </a:rPr>
              <a:t>tili</a:t>
            </a:r>
            <a:r>
              <a:rPr lang="en-US" sz="2800" dirty="0">
                <a:solidFill>
                  <a:srgbClr val="002060"/>
                </a:solidFill>
              </a:rPr>
              <a:t> </a:t>
            </a:r>
            <a:r>
              <a:rPr lang="en-US" sz="2800" dirty="0" err="1">
                <a:solidFill>
                  <a:srgbClr val="002060"/>
                </a:solidFill>
              </a:rPr>
              <a:t>asos</a:t>
            </a:r>
            <a:r>
              <a:rPr lang="en-US" sz="2800" dirty="0">
                <a:solidFill>
                  <a:srgbClr val="002060"/>
                </a:solidFill>
              </a:rPr>
              <a:t> </a:t>
            </a:r>
            <a:r>
              <a:rPr lang="en-US" sz="2800" dirty="0" err="1">
                <a:solidFill>
                  <a:srgbClr val="002060"/>
                </a:solidFill>
              </a:rPr>
              <a:t>bo‘lishi</a:t>
            </a:r>
            <a:r>
              <a:rPr lang="en-US" sz="2800" dirty="0">
                <a:solidFill>
                  <a:srgbClr val="002060"/>
                </a:solidFill>
              </a:rPr>
              <a:t> </a:t>
            </a:r>
            <a:r>
              <a:rPr lang="en-US" sz="2800" dirty="0" err="1">
                <a:solidFill>
                  <a:srgbClr val="002060"/>
                </a:solidFill>
              </a:rPr>
              <a:t>kerakligini</a:t>
            </a:r>
            <a:r>
              <a:rPr lang="en-US" sz="2800" dirty="0">
                <a:solidFill>
                  <a:srgbClr val="002060"/>
                </a:solidFill>
              </a:rPr>
              <a:t>, </a:t>
            </a:r>
            <a:r>
              <a:rPr lang="en-US" sz="2800" dirty="0" err="1">
                <a:solidFill>
                  <a:srgbClr val="002060"/>
                </a:solidFill>
              </a:rPr>
              <a:t>boshlang‘ich</a:t>
            </a:r>
            <a:r>
              <a:rPr lang="en-US" sz="2800" dirty="0">
                <a:solidFill>
                  <a:srgbClr val="002060"/>
                </a:solidFill>
              </a:rPr>
              <a:t> </a:t>
            </a:r>
            <a:r>
              <a:rPr lang="en-US" sz="2800" dirty="0" err="1">
                <a:solidFill>
                  <a:srgbClr val="002060"/>
                </a:solidFill>
              </a:rPr>
              <a:t>maktablardagi</a:t>
            </a:r>
            <a:r>
              <a:rPr lang="en-US" sz="2800" dirty="0">
                <a:solidFill>
                  <a:srgbClr val="002060"/>
                </a:solidFill>
              </a:rPr>
              <a:t> </a:t>
            </a:r>
            <a:r>
              <a:rPr lang="en-US" sz="2800" dirty="0" err="1">
                <a:solidFill>
                  <a:srgbClr val="002060"/>
                </a:solidFill>
              </a:rPr>
              <a:t>ta’lim</a:t>
            </a:r>
            <a:r>
              <a:rPr lang="en-US" sz="2800" dirty="0">
                <a:solidFill>
                  <a:srgbClr val="002060"/>
                </a:solidFill>
              </a:rPr>
              <a:t> </a:t>
            </a:r>
            <a:r>
              <a:rPr lang="en-US" sz="2800" dirty="0" err="1">
                <a:solidFill>
                  <a:srgbClr val="002060"/>
                </a:solidFill>
              </a:rPr>
              <a:t>xam</a:t>
            </a:r>
            <a:r>
              <a:rPr lang="en-US" sz="2800" dirty="0">
                <a:solidFill>
                  <a:srgbClr val="002060"/>
                </a:solidFill>
              </a:rPr>
              <a:t> </a:t>
            </a:r>
            <a:r>
              <a:rPr lang="en-US" sz="2800" dirty="0" err="1">
                <a:solidFill>
                  <a:srgbClr val="002060"/>
                </a:solidFill>
              </a:rPr>
              <a:t>bolalarni</a:t>
            </a:r>
            <a:r>
              <a:rPr lang="en-US" sz="2800" dirty="0">
                <a:solidFill>
                  <a:srgbClr val="002060"/>
                </a:solidFill>
              </a:rPr>
              <a:t> </a:t>
            </a:r>
            <a:r>
              <a:rPr lang="en-US" sz="2800" dirty="0" err="1">
                <a:solidFill>
                  <a:srgbClr val="002060"/>
                </a:solidFill>
              </a:rPr>
              <a:t>rus</a:t>
            </a:r>
            <a:r>
              <a:rPr lang="en-US" sz="2800" dirty="0">
                <a:solidFill>
                  <a:srgbClr val="002060"/>
                </a:solidFill>
              </a:rPr>
              <a:t> </a:t>
            </a:r>
            <a:r>
              <a:rPr lang="en-US" sz="2800" dirty="0" err="1">
                <a:solidFill>
                  <a:srgbClr val="002060"/>
                </a:solidFill>
              </a:rPr>
              <a:t>tarixi</a:t>
            </a:r>
            <a:r>
              <a:rPr lang="en-US" sz="2800" dirty="0">
                <a:solidFill>
                  <a:srgbClr val="002060"/>
                </a:solidFill>
              </a:rPr>
              <a:t>, </a:t>
            </a:r>
            <a:r>
              <a:rPr lang="en-US" sz="2800" dirty="0" err="1">
                <a:solidFill>
                  <a:srgbClr val="002060"/>
                </a:solidFill>
              </a:rPr>
              <a:t>Rossiya</a:t>
            </a:r>
            <a:r>
              <a:rPr lang="en-US" sz="2800" dirty="0">
                <a:solidFill>
                  <a:srgbClr val="002060"/>
                </a:solidFill>
              </a:rPr>
              <a:t> </a:t>
            </a:r>
            <a:r>
              <a:rPr lang="en-US" sz="2800" dirty="0" err="1">
                <a:solidFill>
                  <a:srgbClr val="002060"/>
                </a:solidFill>
              </a:rPr>
              <a:t>geografiyasi</a:t>
            </a:r>
            <a:r>
              <a:rPr lang="en-US" sz="2800" dirty="0">
                <a:solidFill>
                  <a:srgbClr val="002060"/>
                </a:solidFill>
              </a:rPr>
              <a:t> </a:t>
            </a:r>
            <a:r>
              <a:rPr lang="en-US" sz="2800" dirty="0" err="1">
                <a:solidFill>
                  <a:srgbClr val="002060"/>
                </a:solidFill>
              </a:rPr>
              <a:t>va</a:t>
            </a:r>
            <a:r>
              <a:rPr lang="en-US" sz="2800" dirty="0">
                <a:solidFill>
                  <a:srgbClr val="002060"/>
                </a:solidFill>
              </a:rPr>
              <a:t> </a:t>
            </a:r>
            <a:r>
              <a:rPr lang="en-US" sz="2800" dirty="0" err="1">
                <a:solidFill>
                  <a:srgbClr val="002060"/>
                </a:solidFill>
              </a:rPr>
              <a:t>uning</a:t>
            </a:r>
            <a:r>
              <a:rPr lang="en-US" sz="2800" dirty="0">
                <a:solidFill>
                  <a:srgbClr val="002060"/>
                </a:solidFill>
              </a:rPr>
              <a:t> </a:t>
            </a:r>
            <a:r>
              <a:rPr lang="en-US" sz="2800" dirty="0" err="1">
                <a:solidFill>
                  <a:srgbClr val="002060"/>
                </a:solidFill>
              </a:rPr>
              <a:t>tabiati</a:t>
            </a:r>
            <a:r>
              <a:rPr lang="en-US" sz="2800" dirty="0">
                <a:solidFill>
                  <a:srgbClr val="002060"/>
                </a:solidFill>
              </a:rPr>
              <a:t> </a:t>
            </a:r>
            <a:r>
              <a:rPr lang="en-US" sz="2800" dirty="0" err="1">
                <a:solidFill>
                  <a:srgbClr val="002060"/>
                </a:solidFill>
              </a:rPr>
              <a:t>bilan</a:t>
            </a:r>
            <a:r>
              <a:rPr lang="en-US" sz="2800" dirty="0">
                <a:solidFill>
                  <a:srgbClr val="002060"/>
                </a:solidFill>
              </a:rPr>
              <a:t> </a:t>
            </a:r>
            <a:r>
              <a:rPr lang="en-US" sz="2800" dirty="0" err="1">
                <a:solidFill>
                  <a:srgbClr val="002060"/>
                </a:solidFill>
              </a:rPr>
              <a:t>muntazam</a:t>
            </a:r>
            <a:r>
              <a:rPr lang="en-US" sz="2800" dirty="0">
                <a:solidFill>
                  <a:srgbClr val="002060"/>
                </a:solidFill>
              </a:rPr>
              <a:t> </a:t>
            </a:r>
            <a:r>
              <a:rPr lang="en-US" sz="2800" dirty="0" err="1">
                <a:solidFill>
                  <a:srgbClr val="002060"/>
                </a:solidFill>
              </a:rPr>
              <a:t>tanishtirilib</a:t>
            </a:r>
            <a:r>
              <a:rPr lang="en-US" sz="2800" dirty="0">
                <a:solidFill>
                  <a:srgbClr val="002060"/>
                </a:solidFill>
              </a:rPr>
              <a:t> </a:t>
            </a:r>
            <a:r>
              <a:rPr lang="en-US" sz="2800" dirty="0" err="1">
                <a:solidFill>
                  <a:srgbClr val="002060"/>
                </a:solidFill>
              </a:rPr>
              <a:t>borilmog‘i</a:t>
            </a:r>
            <a:r>
              <a:rPr lang="en-US" sz="2800" dirty="0">
                <a:solidFill>
                  <a:srgbClr val="002060"/>
                </a:solidFill>
              </a:rPr>
              <a:t> </a:t>
            </a:r>
            <a:r>
              <a:rPr lang="en-US" sz="2800" dirty="0" err="1">
                <a:solidFill>
                  <a:srgbClr val="002060"/>
                </a:solidFill>
              </a:rPr>
              <a:t>kerakligini</a:t>
            </a:r>
            <a:r>
              <a:rPr lang="en-US" sz="2800" dirty="0">
                <a:solidFill>
                  <a:srgbClr val="002060"/>
                </a:solidFill>
              </a:rPr>
              <a:t> </a:t>
            </a:r>
            <a:r>
              <a:rPr lang="en-US" sz="2800" dirty="0" err="1">
                <a:solidFill>
                  <a:srgbClr val="002060"/>
                </a:solidFill>
              </a:rPr>
              <a:t>bir</a:t>
            </a:r>
            <a:r>
              <a:rPr lang="en-US" sz="2800" dirty="0">
                <a:solidFill>
                  <a:srgbClr val="002060"/>
                </a:solidFill>
              </a:rPr>
              <a:t> </a:t>
            </a:r>
            <a:r>
              <a:rPr lang="en-US" sz="2800" dirty="0" err="1">
                <a:solidFill>
                  <a:srgbClr val="002060"/>
                </a:solidFill>
              </a:rPr>
              <a:t>necha</a:t>
            </a:r>
            <a:r>
              <a:rPr lang="en-US" sz="2800" dirty="0">
                <a:solidFill>
                  <a:srgbClr val="002060"/>
                </a:solidFill>
              </a:rPr>
              <a:t> </a:t>
            </a:r>
            <a:r>
              <a:rPr lang="en-US" sz="2800" dirty="0" err="1">
                <a:solidFill>
                  <a:srgbClr val="002060"/>
                </a:solidFill>
              </a:rPr>
              <a:t>bor</a:t>
            </a:r>
            <a:r>
              <a:rPr lang="en-US" sz="2800" dirty="0">
                <a:solidFill>
                  <a:srgbClr val="002060"/>
                </a:solidFill>
              </a:rPr>
              <a:t> </a:t>
            </a:r>
            <a:r>
              <a:rPr lang="en-US" sz="2800" dirty="0" err="1">
                <a:solidFill>
                  <a:srgbClr val="002060"/>
                </a:solidFill>
              </a:rPr>
              <a:t>aytib</a:t>
            </a:r>
            <a:r>
              <a:rPr lang="en-US" sz="2800" dirty="0">
                <a:solidFill>
                  <a:srgbClr val="002060"/>
                </a:solidFill>
              </a:rPr>
              <a:t> </a:t>
            </a:r>
            <a:r>
              <a:rPr lang="en-US" sz="2800" dirty="0" err="1">
                <a:solidFill>
                  <a:srgbClr val="002060"/>
                </a:solidFill>
              </a:rPr>
              <a:t>o‘tadi</a:t>
            </a:r>
            <a:r>
              <a:rPr lang="en-US" sz="2800" dirty="0">
                <a:solidFill>
                  <a:srgbClr val="002060"/>
                </a:solidFill>
              </a:rPr>
              <a:t> </a:t>
            </a:r>
            <a:r>
              <a:rPr lang="en-US" sz="2800" dirty="0" err="1">
                <a:solidFill>
                  <a:srgbClr val="002060"/>
                </a:solidFill>
              </a:rPr>
              <a:t>va</a:t>
            </a:r>
            <a:r>
              <a:rPr lang="en-US" sz="2800" dirty="0">
                <a:solidFill>
                  <a:srgbClr val="002060"/>
                </a:solidFill>
              </a:rPr>
              <a:t> </a:t>
            </a:r>
            <a:r>
              <a:rPr lang="en-US" sz="2800" dirty="0" err="1">
                <a:solidFill>
                  <a:srgbClr val="002060"/>
                </a:solidFill>
              </a:rPr>
              <a:t>buni</a:t>
            </a:r>
            <a:r>
              <a:rPr lang="en-US" sz="2800" dirty="0">
                <a:solidFill>
                  <a:srgbClr val="002060"/>
                </a:solidFill>
              </a:rPr>
              <a:t> </a:t>
            </a:r>
            <a:r>
              <a:rPr lang="en-US" sz="2800" dirty="0" err="1">
                <a:solidFill>
                  <a:srgbClr val="002060"/>
                </a:solidFill>
              </a:rPr>
              <a:t>aniq</a:t>
            </a:r>
            <a:r>
              <a:rPr lang="en-US" sz="2800" dirty="0">
                <a:solidFill>
                  <a:srgbClr val="002060"/>
                </a:solidFill>
              </a:rPr>
              <a:t> </a:t>
            </a:r>
            <a:r>
              <a:rPr lang="en-US" sz="2800" dirty="0" err="1">
                <a:solidFill>
                  <a:srgbClr val="002060"/>
                </a:solidFill>
              </a:rPr>
              <a:t>misollar</a:t>
            </a:r>
            <a:r>
              <a:rPr lang="en-US" sz="2800" dirty="0">
                <a:solidFill>
                  <a:srgbClr val="002060"/>
                </a:solidFill>
              </a:rPr>
              <a:t> </a:t>
            </a:r>
            <a:r>
              <a:rPr lang="en-US" sz="2800" dirty="0" err="1">
                <a:solidFill>
                  <a:srgbClr val="002060"/>
                </a:solidFill>
              </a:rPr>
              <a:t>bilan</a:t>
            </a:r>
            <a:r>
              <a:rPr lang="en-US" sz="2800" dirty="0">
                <a:solidFill>
                  <a:srgbClr val="002060"/>
                </a:solidFill>
              </a:rPr>
              <a:t> </a:t>
            </a:r>
            <a:r>
              <a:rPr lang="en-US" sz="2800" dirty="0" err="1">
                <a:solidFill>
                  <a:srgbClr val="002060"/>
                </a:solidFill>
              </a:rPr>
              <a:t>isbotlab</a:t>
            </a:r>
            <a:r>
              <a:rPr lang="en-US" sz="2800" dirty="0">
                <a:solidFill>
                  <a:srgbClr val="002060"/>
                </a:solidFill>
              </a:rPr>
              <a:t> </a:t>
            </a:r>
            <a:r>
              <a:rPr lang="en-US" sz="2800" dirty="0" err="1">
                <a:solidFill>
                  <a:srgbClr val="002060"/>
                </a:solidFill>
              </a:rPr>
              <a:t>boradi</a:t>
            </a:r>
            <a:r>
              <a:rPr lang="en-US" sz="2800" dirty="0">
                <a:solidFill>
                  <a:srgbClr val="002060"/>
                </a:solidFill>
              </a:rPr>
              <a:t>.</a:t>
            </a: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947738"/>
            <a:ext cx="8229600" cy="5218112"/>
          </a:xfrm>
        </p:spPr>
        <p:txBody>
          <a:bodyPr anchor="ctr"/>
          <a:lstStyle/>
          <a:p>
            <a:pPr algn="just" eaLnBrk="1" hangingPunct="1">
              <a:lnSpc>
                <a:spcPct val="90000"/>
              </a:lnSpc>
              <a:buFontTx/>
              <a:buNone/>
            </a:pPr>
            <a:r>
              <a:rPr lang="en-US" altLang="ru-RU" smtClean="0">
                <a:latin typeface="Times New Roman" panose="02020603050405020304" pitchFamily="18" charset="0"/>
              </a:rPr>
              <a:t>		K.D.Ushinskiy pedagoglik faoliyatini ilmiy-ijodiy ish bilan birga qo’shib olib bordi. 1848 yilda uning birinchi ilmiy  ishi —«Kameral  fanlarni  o’qitish  haqida» degan  asari nashr qilindi. Bu asarda    Ushinskiy oliy o’quv    yurtlaridagi mavjud o’qitish tizimiga    nisbatan tanqidiy ko’z bilan qaradi. Hukumat tomonidan erkinlik berilishini talab etdi. O’qitish tizimini yaxshilashga oid yirik uslubiy muammolarni o’rtaga qo’yib, ularni qanday hal etish yo’llarini ko’rsatib berdi.</a:t>
            </a:r>
            <a:r>
              <a:rPr lang="ru-RU" altLang="ru-RU" smtClean="0">
                <a:latin typeface="Times New Roman" panose="02020603050405020304" pitchFamily="18" charset="0"/>
              </a:rPr>
              <a:t> </a:t>
            </a:r>
          </a:p>
        </p:txBody>
      </p:sp>
    </p:spTree>
    <p:extLst>
      <p:ext uri="{BB962C8B-B14F-4D97-AF65-F5344CB8AC3E}">
        <p14:creationId xmlns:p14="http://schemas.microsoft.com/office/powerpoint/2010/main" xmlns="" val="270340111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95619" name="Rectangle 3"/>
          <p:cNvSpPr>
            <a:spLocks noGrp="1" noChangeArrowheads="1"/>
          </p:cNvSpPr>
          <p:nvPr>
            <p:ph type="title"/>
          </p:nvPr>
        </p:nvSpPr>
        <p:spPr/>
        <p:txBody>
          <a:bodyPr/>
          <a:lstStyle/>
          <a:p>
            <a:pPr eaLnBrk="1" hangingPunct="1">
              <a:defRPr/>
            </a:pPr>
            <a:r>
              <a:rPr lang="en-US" sz="3200" b="1" i="1" dirty="0" smtClean="0">
                <a:effectLst>
                  <a:outerShdw blurRad="38100" dist="38100" dir="2700000" algn="tl">
                    <a:srgbClr val="C0C0C0"/>
                  </a:outerShdw>
                </a:effectLst>
                <a:latin typeface="Times New Roman" pitchFamily="18" charset="0"/>
              </a:rPr>
              <a:t> </a:t>
            </a:r>
            <a:r>
              <a:rPr lang="uz-Cyrl-UZ" sz="3200" b="1" i="1" dirty="0" smtClean="0">
                <a:effectLst>
                  <a:outerShdw blurRad="38100" dist="38100" dir="2700000" algn="tl">
                    <a:srgbClr val="C0C0C0"/>
                  </a:outerShdw>
                </a:effectLst>
                <a:latin typeface="Times New Roman" pitchFamily="18" charset="0"/>
              </a:rPr>
              <a:t>Jahon pedagogika fani rivojlanish tarixi bayoni</a:t>
            </a:r>
            <a:endParaRPr lang="ru-RU" sz="3200" b="1" i="1" dirty="0" smtClean="0">
              <a:effectLst>
                <a:outerShdw blurRad="38100" dist="38100" dir="2700000" algn="tl">
                  <a:srgbClr val="C0C0C0"/>
                </a:outerShdw>
              </a:effectLst>
              <a:latin typeface="Times New Roman" pitchFamily="18" charset="0"/>
            </a:endParaRPr>
          </a:p>
        </p:txBody>
      </p:sp>
      <p:sp>
        <p:nvSpPr>
          <p:cNvPr id="495618" name="Rectangle 2"/>
          <p:cNvSpPr>
            <a:spLocks noGrp="1" noChangeArrowheads="1"/>
          </p:cNvSpPr>
          <p:nvPr>
            <p:ph type="body" idx="1"/>
          </p:nvPr>
        </p:nvSpPr>
        <p:spPr>
          <a:xfrm>
            <a:off x="457200" y="1600200"/>
            <a:ext cx="8507288" cy="4997450"/>
          </a:xfrm>
        </p:spPr>
        <p:txBody>
          <a:bodyPr/>
          <a:lstStyle/>
          <a:p>
            <a:pPr marL="0" indent="628650" algn="just" eaLnBrk="1" hangingPunct="1">
              <a:lnSpc>
                <a:spcPct val="80000"/>
              </a:lnSpc>
              <a:buFontTx/>
              <a:buNone/>
              <a:defRPr/>
            </a:pPr>
            <a:r>
              <a:rPr lang="uz-Cyrl-UZ" sz="2400" dirty="0" smtClean="0">
                <a:effectLst>
                  <a:outerShdw blurRad="38100" dist="38100" dir="2700000" algn="tl">
                    <a:srgbClr val="C0C0C0"/>
                  </a:outerShdw>
                </a:effectLst>
                <a:latin typeface="Times New Roman" pitchFamily="18" charset="0"/>
              </a:rPr>
              <a:t>Qadimgi Yunonistonda madaniyat, tarbiya, maktab va dastlabki pedagogik fikrlar boshqa qadimiy SHarq mamlakatlariga nisbatan juda erta rivojlangan.</a:t>
            </a:r>
            <a:endParaRPr lang="en-US" sz="2400" dirty="0" smtClean="0">
              <a:effectLst>
                <a:outerShdw blurRad="38100" dist="38100" dir="2700000" algn="tl">
                  <a:srgbClr val="C0C0C0"/>
                </a:outerShdw>
              </a:effectLst>
              <a:latin typeface="Times New Roman" pitchFamily="18" charset="0"/>
            </a:endParaRPr>
          </a:p>
          <a:p>
            <a:pPr marL="0" indent="628650" algn="just" eaLnBrk="1" hangingPunct="1">
              <a:lnSpc>
                <a:spcPct val="80000"/>
              </a:lnSpc>
              <a:buFontTx/>
              <a:buNone/>
              <a:defRPr/>
            </a:pPr>
            <a:r>
              <a:rPr lang="en-US" sz="2400" dirty="0" err="1" smtClean="0">
                <a:effectLst>
                  <a:outerShdw blurRad="38100" dist="38100" dir="2700000" algn="tl">
                    <a:srgbClr val="C0C0C0"/>
                  </a:outerShdw>
                </a:effectLst>
                <a:latin typeface="Times New Roman" pitchFamily="18" charset="0"/>
              </a:rPr>
              <a:t>Tarbiya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tizimi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shaharlar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nomi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bilan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yuritilib</a:t>
            </a:r>
            <a:r>
              <a:rPr lang="en-US" sz="2400" dirty="0" smtClean="0">
                <a:effectLst>
                  <a:outerShdw blurRad="38100" dist="38100" dir="2700000" algn="tl">
                    <a:srgbClr val="C0C0C0"/>
                  </a:outerShdw>
                </a:effectLst>
                <a:latin typeface="Times New Roman" pitchFamily="18" charset="0"/>
              </a:rPr>
              <a:t> «Sparta»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Afina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usulidagi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tarbiya</a:t>
            </a:r>
            <a:r>
              <a:rPr lang="en-US" sz="2400" dirty="0" smtClean="0">
                <a:effectLst>
                  <a:outerShdw blurRad="38100" dist="38100" dir="2700000" algn="tl">
                    <a:srgbClr val="C0C0C0"/>
                  </a:outerShdw>
                </a:effectLst>
                <a:latin typeface="Times New Roman" pitchFamily="18" charset="0"/>
              </a:rPr>
              <a:t> deb </a:t>
            </a:r>
            <a:r>
              <a:rPr lang="en-US" sz="2400" dirty="0" err="1" smtClean="0">
                <a:effectLst>
                  <a:outerShdw blurRad="38100" dist="38100" dir="2700000" algn="tl">
                    <a:srgbClr val="C0C0C0"/>
                  </a:outerShdw>
                </a:effectLst>
                <a:latin typeface="Times New Roman" pitchFamily="18" charset="0"/>
              </a:rPr>
              <a:t>yuritiladigan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bo’ldi</a:t>
            </a:r>
            <a:r>
              <a:rPr lang="en-US" sz="2400" dirty="0" smtClean="0">
                <a:effectLst>
                  <a:outerShdw blurRad="38100" dist="38100" dir="2700000" algn="tl">
                    <a:srgbClr val="C0C0C0"/>
                  </a:outerShdw>
                </a:effectLst>
                <a:latin typeface="Times New Roman" pitchFamily="18" charset="0"/>
              </a:rPr>
              <a:t>. </a:t>
            </a:r>
          </a:p>
          <a:p>
            <a:pPr marL="0" indent="628650" algn="just" eaLnBrk="1" hangingPunct="1">
              <a:lnSpc>
                <a:spcPct val="80000"/>
              </a:lnSpc>
              <a:buFontTx/>
              <a:buNone/>
              <a:defRPr/>
            </a:pPr>
            <a:r>
              <a:rPr lang="en-US" sz="2400" dirty="0" err="1" smtClean="0">
                <a:effectLst>
                  <a:outerShdw blurRad="38100" dist="38100" dir="2700000" algn="tl">
                    <a:srgbClr val="C0C0C0"/>
                  </a:outerShdw>
                </a:effectLst>
                <a:latin typeface="Times New Roman" pitchFamily="18" charset="0"/>
              </a:rPr>
              <a:t>Yunonistonda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qullarni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gapiradigan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quroli</a:t>
            </a:r>
            <a:r>
              <a:rPr lang="en-US" sz="2400" dirty="0" smtClean="0">
                <a:effectLst>
                  <a:outerShdw blurRad="38100" dist="38100" dir="2700000" algn="tl">
                    <a:srgbClr val="C0C0C0"/>
                  </a:outerShdw>
                </a:effectLst>
                <a:latin typeface="Times New Roman" pitchFamily="18" charset="0"/>
              </a:rPr>
              <a:t>» deb </a:t>
            </a:r>
            <a:r>
              <a:rPr lang="en-US" sz="2400" dirty="0" err="1" smtClean="0">
                <a:effectLst>
                  <a:outerShdw blurRad="38100" dist="38100" dir="2700000" algn="tl">
                    <a:srgbClr val="C0C0C0"/>
                  </a:outerShdw>
                </a:effectLst>
                <a:latin typeface="Times New Roman" pitchFamily="18" charset="0"/>
              </a:rPr>
              <a:t>hisoblar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CHunki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barcha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mamlakatlardagi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kabi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oddiy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insoniy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huquqlardan</a:t>
            </a:r>
            <a:r>
              <a:rPr lang="en-US" sz="2400" dirty="0" smtClean="0">
                <a:effectLst>
                  <a:outerShdw blurRad="38100" dist="38100" dir="2700000" algn="tl">
                    <a:srgbClr val="C0C0C0"/>
                  </a:outerShdw>
                </a:effectLst>
                <a:latin typeface="Times New Roman" pitchFamily="18" charset="0"/>
              </a:rPr>
              <a:t> ham </a:t>
            </a:r>
            <a:r>
              <a:rPr lang="en-US" sz="2400" dirty="0" err="1" smtClean="0">
                <a:effectLst>
                  <a:outerShdw blurRad="38100" dist="38100" dir="2700000" algn="tl">
                    <a:srgbClr val="C0C0C0"/>
                  </a:outerShdw>
                </a:effectLst>
                <a:latin typeface="Times New Roman" pitchFamily="18" charset="0"/>
              </a:rPr>
              <a:t>mahrum</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edilar</a:t>
            </a:r>
            <a:r>
              <a:rPr lang="en-US" sz="2400" dirty="0" smtClean="0">
                <a:effectLst>
                  <a:outerShdw blurRad="38100" dist="38100" dir="2700000" algn="tl">
                    <a:srgbClr val="C0C0C0"/>
                  </a:outerShdw>
                </a:effectLst>
                <a:latin typeface="Times New Roman" pitchFamily="18" charset="0"/>
              </a:rPr>
              <a:t>.</a:t>
            </a:r>
          </a:p>
          <a:p>
            <a:pPr marL="0" indent="628650" algn="just" eaLnBrk="1" hangingPunct="1">
              <a:lnSpc>
                <a:spcPct val="80000"/>
              </a:lnSpc>
              <a:buFontTx/>
              <a:buNone/>
              <a:defRPr/>
            </a:pPr>
            <a:r>
              <a:rPr lang="en-US" sz="2400" dirty="0" err="1" smtClean="0">
                <a:effectLst>
                  <a:outerShdw blurRad="38100" dist="38100" dir="2700000" algn="tl">
                    <a:srgbClr val="C0C0C0"/>
                  </a:outerShdw>
                </a:effectLst>
                <a:latin typeface="Times New Roman" pitchFamily="18" charset="0"/>
              </a:rPr>
              <a:t>Lakoniya</a:t>
            </a:r>
            <a:r>
              <a:rPr lang="en-US" sz="2400" dirty="0" smtClean="0">
                <a:effectLst>
                  <a:outerShdw blurRad="38100" dist="38100" dir="2700000" algn="tl">
                    <a:srgbClr val="C0C0C0"/>
                  </a:outerShdw>
                </a:effectLst>
                <a:latin typeface="Times New Roman" pitchFamily="18" charset="0"/>
              </a:rPr>
              <a:t> (Sparta) </a:t>
            </a:r>
            <a:r>
              <a:rPr lang="en-US" sz="2400" dirty="0" err="1" smtClean="0">
                <a:effectLst>
                  <a:outerShdw blurRad="38100" dist="38100" dir="2700000" algn="tl">
                    <a:srgbClr val="C0C0C0"/>
                  </a:outerShdw>
                </a:effectLst>
                <a:latin typeface="Times New Roman" pitchFamily="18" charset="0"/>
              </a:rPr>
              <a:t>Peloponnesning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sharqi-janubiy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qismidagi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yerlarga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joylashgan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davlat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bo’lib</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bu</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viloyatlar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sohilida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kemalar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to’xtaydigan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qulay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gavanlar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yo’q</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Mamlakatda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mehnatiga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asoslangan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dehqonchilik</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hukmron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Soni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unchalik</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ko’p</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bo’lmagan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yarim</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ozod</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to’la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huquqli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bo’lmagan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aholisining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ko’pchiligi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hunarmandlar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To’qqiz</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oiladan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iborat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quldorlar</a:t>
            </a:r>
            <a:r>
              <a:rPr lang="en-US" sz="2400" dirty="0" smtClean="0">
                <a:effectLst>
                  <a:outerShdw blurRad="38100" dist="38100" dir="2700000" algn="tl">
                    <a:srgbClr val="C0C0C0"/>
                  </a:outerShdw>
                </a:effectLst>
                <a:latin typeface="Times New Roman" pitchFamily="18" charset="0"/>
              </a:rPr>
              <a:t> 250 </a:t>
            </a:r>
            <a:r>
              <a:rPr lang="en-US" sz="2400" dirty="0" err="1" smtClean="0">
                <a:effectLst>
                  <a:outerShdw blurRad="38100" dist="38100" dir="2700000" algn="tl">
                    <a:srgbClr val="C0C0C0"/>
                  </a:outerShdw>
                </a:effectLst>
                <a:latin typeface="Times New Roman" pitchFamily="18" charset="0"/>
              </a:rPr>
              <a:t>mingdan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ko’proq</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aholiga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hukmronlik</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qilardi</a:t>
            </a:r>
            <a:r>
              <a:rPr lang="en-US" sz="2400" dirty="0" smtClean="0">
                <a:effectLst>
                  <a:outerShdw blurRad="38100" dist="38100" dir="2700000" algn="tl">
                    <a:srgbClr val="C0C0C0"/>
                  </a:outerShdw>
                </a:effectLst>
                <a:latin typeface="Times New Roman" pitchFamily="18" charset="0"/>
              </a:rPr>
              <a:t>.</a:t>
            </a:r>
            <a:endParaRPr lang="ru-RU" sz="2400" dirty="0" smtClean="0">
              <a:effectLst>
                <a:outerShdw blurRad="38100" dist="38100" dir="2700000" algn="tl">
                  <a:srgbClr val="C0C0C0"/>
                </a:outerShdw>
              </a:effectLst>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96642"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8313" y="333375"/>
            <a:ext cx="6696075" cy="613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6643"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84888" y="1412875"/>
            <a:ext cx="2276475" cy="182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96642"/>
                                        </p:tgtEl>
                                        <p:attrNameLst>
                                          <p:attrName>style.visibility</p:attrName>
                                        </p:attrNameLst>
                                      </p:cBhvr>
                                      <p:to>
                                        <p:strVal val="visible"/>
                                      </p:to>
                                    </p:set>
                                    <p:animEffect transition="in" filter="fade">
                                      <p:cBhvr>
                                        <p:cTn id="7" dur="2000"/>
                                        <p:tgtEl>
                                          <p:spTgt spid="496642"/>
                                        </p:tgtEl>
                                      </p:cBhvr>
                                    </p:animEffect>
                                    <p:anim calcmode="lin" valueType="num">
                                      <p:cBhvr>
                                        <p:cTn id="8" dur="2000" fill="hold"/>
                                        <p:tgtEl>
                                          <p:spTgt spid="496642"/>
                                        </p:tgtEl>
                                        <p:attrNameLst>
                                          <p:attrName>style.rotation</p:attrName>
                                        </p:attrNameLst>
                                      </p:cBhvr>
                                      <p:tavLst>
                                        <p:tav tm="0">
                                          <p:val>
                                            <p:fltVal val="720"/>
                                          </p:val>
                                        </p:tav>
                                        <p:tav tm="100000">
                                          <p:val>
                                            <p:fltVal val="0"/>
                                          </p:val>
                                        </p:tav>
                                      </p:tavLst>
                                    </p:anim>
                                    <p:anim calcmode="lin" valueType="num">
                                      <p:cBhvr>
                                        <p:cTn id="9" dur="2000" fill="hold"/>
                                        <p:tgtEl>
                                          <p:spTgt spid="496642"/>
                                        </p:tgtEl>
                                        <p:attrNameLst>
                                          <p:attrName>ppt_h</p:attrName>
                                        </p:attrNameLst>
                                      </p:cBhvr>
                                      <p:tavLst>
                                        <p:tav tm="0">
                                          <p:val>
                                            <p:fltVal val="0"/>
                                          </p:val>
                                        </p:tav>
                                        <p:tav tm="100000">
                                          <p:val>
                                            <p:strVal val="#ppt_h"/>
                                          </p:val>
                                        </p:tav>
                                      </p:tavLst>
                                    </p:anim>
                                    <p:anim calcmode="lin" valueType="num">
                                      <p:cBhvr>
                                        <p:cTn id="10" dur="2000" fill="hold"/>
                                        <p:tgtEl>
                                          <p:spTgt spid="49664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96643"/>
                                        </p:tgtEl>
                                        <p:attrNameLst>
                                          <p:attrName>style.visibility</p:attrName>
                                        </p:attrNameLst>
                                      </p:cBhvr>
                                      <p:to>
                                        <p:strVal val="visible"/>
                                      </p:to>
                                    </p:set>
                                    <p:animEffect transition="in" filter="fade">
                                      <p:cBhvr>
                                        <p:cTn id="13" dur="2000"/>
                                        <p:tgtEl>
                                          <p:spTgt spid="496643"/>
                                        </p:tgtEl>
                                      </p:cBhvr>
                                    </p:animEffect>
                                    <p:anim calcmode="lin" valueType="num">
                                      <p:cBhvr>
                                        <p:cTn id="14" dur="2000" fill="hold"/>
                                        <p:tgtEl>
                                          <p:spTgt spid="496643"/>
                                        </p:tgtEl>
                                        <p:attrNameLst>
                                          <p:attrName>style.rotation</p:attrName>
                                        </p:attrNameLst>
                                      </p:cBhvr>
                                      <p:tavLst>
                                        <p:tav tm="0">
                                          <p:val>
                                            <p:fltVal val="720"/>
                                          </p:val>
                                        </p:tav>
                                        <p:tav tm="100000">
                                          <p:val>
                                            <p:fltVal val="0"/>
                                          </p:val>
                                        </p:tav>
                                      </p:tavLst>
                                    </p:anim>
                                    <p:anim calcmode="lin" valueType="num">
                                      <p:cBhvr>
                                        <p:cTn id="15" dur="2000" fill="hold"/>
                                        <p:tgtEl>
                                          <p:spTgt spid="496643"/>
                                        </p:tgtEl>
                                        <p:attrNameLst>
                                          <p:attrName>ppt_h</p:attrName>
                                        </p:attrNameLst>
                                      </p:cBhvr>
                                      <p:tavLst>
                                        <p:tav tm="0">
                                          <p:val>
                                            <p:fltVal val="0"/>
                                          </p:val>
                                        </p:tav>
                                        <p:tav tm="100000">
                                          <p:val>
                                            <p:strVal val="#ppt_h"/>
                                          </p:val>
                                        </p:tav>
                                      </p:tavLst>
                                    </p:anim>
                                    <p:anim calcmode="lin" valueType="num">
                                      <p:cBhvr>
                                        <p:cTn id="16" dur="2000" fill="hold"/>
                                        <p:tgtEl>
                                          <p:spTgt spid="4966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body" idx="1"/>
          </p:nvPr>
        </p:nvSpPr>
        <p:spPr>
          <a:xfrm>
            <a:off x="457200" y="333375"/>
            <a:ext cx="8229600" cy="6191969"/>
          </a:xfrm>
        </p:spPr>
        <p:txBody>
          <a:bodyPr/>
          <a:lstStyle/>
          <a:p>
            <a:pPr marL="0" indent="628650" algn="just" eaLnBrk="1" hangingPunct="1">
              <a:lnSpc>
                <a:spcPct val="80000"/>
              </a:lnSpc>
              <a:buFontTx/>
              <a:buNone/>
              <a:defRPr/>
            </a:pPr>
            <a:r>
              <a:rPr lang="en-US" sz="2400" dirty="0" err="1" smtClean="0">
                <a:effectLst>
                  <a:outerShdw blurRad="38100" dist="38100" dir="2700000" algn="tl">
                    <a:srgbClr val="C0C0C0"/>
                  </a:outerShdw>
                </a:effectLst>
                <a:latin typeface="Times New Roman" pitchFamily="18" charset="0"/>
              </a:rPr>
              <a:t>Tarbiya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ishlari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esa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davlat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ixtiyorida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bo’lib</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asosiy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maqsadi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spartaliklarning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bolalarini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baquvvat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jismoniy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sog’lom</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bardoshli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chiniqqan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jangchilar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qilib</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tarbiyalashdan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iborat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bo’lish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bilan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birga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bo’lajak</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quldorlarni</a:t>
            </a:r>
            <a:r>
              <a:rPr lang="en-US" sz="2400" dirty="0" smtClean="0">
                <a:effectLst>
                  <a:outerShdw blurRad="38100" dist="38100" dir="2700000" algn="tl">
                    <a:srgbClr val="C0C0C0"/>
                  </a:outerShdw>
                </a:effectLst>
                <a:latin typeface="Times New Roman" pitchFamily="18" charset="0"/>
              </a:rPr>
              <a:t> ham </a:t>
            </a:r>
            <a:r>
              <a:rPr lang="en-US" sz="2400" dirty="0" err="1" smtClean="0">
                <a:effectLst>
                  <a:outerShdw blurRad="38100" dist="38100" dir="2700000" algn="tl">
                    <a:srgbClr val="C0C0C0"/>
                  </a:outerShdw>
                </a:effectLst>
                <a:latin typeface="Times New Roman" pitchFamily="18" charset="0"/>
              </a:rPr>
              <a:t>tarbiyalashni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nazarda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tutar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a:t>
            </a:r>
          </a:p>
          <a:p>
            <a:pPr marL="0" indent="628650" algn="just" eaLnBrk="1" hangingPunct="1">
              <a:lnSpc>
                <a:spcPct val="80000"/>
              </a:lnSpc>
              <a:buFontTx/>
              <a:buNone/>
              <a:defRPr/>
            </a:pPr>
            <a:r>
              <a:rPr lang="en-US" sz="2400" dirty="0" err="1" smtClean="0">
                <a:effectLst>
                  <a:outerShdw blurRad="38100" dist="38100" dir="2700000" algn="tl">
                    <a:srgbClr val="C0C0C0"/>
                  </a:outerShdw>
                </a:effectLst>
                <a:latin typeface="Times New Roman" pitchFamily="18" charset="0"/>
              </a:rPr>
              <a:t>Spartaliklarning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bolalari</a:t>
            </a:r>
            <a:r>
              <a:rPr lang="en-US" sz="2400" dirty="0" smtClean="0">
                <a:effectLst>
                  <a:outerShdw blurRad="38100" dist="38100" dir="2700000" algn="tl">
                    <a:srgbClr val="C0C0C0"/>
                  </a:outerShdw>
                </a:effectLst>
                <a:latin typeface="Times New Roman" pitchFamily="18" charset="0"/>
              </a:rPr>
              <a:t> 7 </a:t>
            </a:r>
            <a:r>
              <a:rPr lang="en-US" sz="2400" dirty="0" err="1" smtClean="0">
                <a:effectLst>
                  <a:outerShdw blurRad="38100" dist="38100" dir="2700000" algn="tl">
                    <a:srgbClr val="C0C0C0"/>
                  </a:outerShdw>
                </a:effectLst>
                <a:latin typeface="Times New Roman" pitchFamily="18" charset="0"/>
              </a:rPr>
              <a:t>yoshgacha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uyda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yashar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keyin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agella</a:t>
            </a:r>
            <a:r>
              <a:rPr lang="en-US" sz="2400" dirty="0" smtClean="0">
                <a:effectLst>
                  <a:outerShdw blurRad="38100" dist="38100" dir="2700000" algn="tl">
                    <a:srgbClr val="C0C0C0"/>
                  </a:outerShdw>
                </a:effectLst>
                <a:latin typeface="Times New Roman" pitchFamily="18" charset="0"/>
              </a:rPr>
              <a:t>» deb </a:t>
            </a:r>
            <a:r>
              <a:rPr lang="en-US" sz="2400" dirty="0" err="1" smtClean="0">
                <a:effectLst>
                  <a:outerShdw blurRad="38100" dist="38100" dir="2700000" algn="tl">
                    <a:srgbClr val="C0C0C0"/>
                  </a:outerShdw>
                </a:effectLst>
                <a:latin typeface="Times New Roman" pitchFamily="18" charset="0"/>
              </a:rPr>
              <a:t>ataluvchi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alohida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davlat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tomonidan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tashkil</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etilgan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tarbiya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muassasasiga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joylashtirganlar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18 </a:t>
            </a:r>
            <a:r>
              <a:rPr lang="en-US" sz="2400" dirty="0" err="1" smtClean="0">
                <a:effectLst>
                  <a:outerShdw blurRad="38100" dist="38100" dir="2700000" algn="tl">
                    <a:srgbClr val="C0C0C0"/>
                  </a:outerShdw>
                </a:effectLst>
                <a:latin typeface="Times New Roman" pitchFamily="18" charset="0"/>
              </a:rPr>
              <a:t>yoshga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yetgunicha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ularga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ana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shu</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muassasalarda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ta’lim-tarbiya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berilar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Bu </a:t>
            </a:r>
            <a:r>
              <a:rPr lang="en-US" sz="2400" dirty="0" err="1" smtClean="0">
                <a:effectLst>
                  <a:outerShdw blurRad="38100" dist="38100" dir="2700000" algn="tl">
                    <a:srgbClr val="C0C0C0"/>
                  </a:outerShdw>
                </a:effectLst>
                <a:latin typeface="Times New Roman" pitchFamily="18" charset="0"/>
              </a:rPr>
              <a:t>muassasalarning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rahbarlari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davlat</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tomonidan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obro’li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taniqli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kishilardan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tayin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qilinar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Bunday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kishilar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pedonom</a:t>
            </a:r>
            <a:r>
              <a:rPr lang="en-US" sz="2400" dirty="0" smtClean="0">
                <a:effectLst>
                  <a:outerShdw blurRad="38100" dist="38100" dir="2700000" algn="tl">
                    <a:srgbClr val="C0C0C0"/>
                  </a:outerShdw>
                </a:effectLst>
                <a:latin typeface="Times New Roman" pitchFamily="18" charset="0"/>
              </a:rPr>
              <a:t>» deb </a:t>
            </a:r>
            <a:r>
              <a:rPr lang="en-US" sz="2400" dirty="0" err="1" smtClean="0">
                <a:effectLst>
                  <a:outerShdw blurRad="38100" dist="38100" dir="2700000" algn="tl">
                    <a:srgbClr val="C0C0C0"/>
                  </a:outerShdw>
                </a:effectLst>
                <a:latin typeface="Times New Roman" pitchFamily="18" charset="0"/>
              </a:rPr>
              <a:t>atalib</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butun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tarbiyaviy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ishga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rahbarlik</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qilardi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Ayniqsa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o’smirlar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tarbiyasiga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alohida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e’tibor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berilardi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jismoniy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sog’lom</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bo’lishi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uchun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turli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mashqlar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bilan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chiniqtirilar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sovuqqa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ochlikka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chanqoqlikka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chidashga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og’riqqa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bardosh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berishga</a:t>
            </a:r>
            <a:r>
              <a:rPr lang="en-US" sz="2400" dirty="0" smtClean="0">
                <a:effectLst>
                  <a:outerShdw blurRad="38100" dist="38100" dir="2700000" algn="tl">
                    <a:srgbClr val="C0C0C0"/>
                  </a:outerShdw>
                </a:effectLst>
                <a:latin typeface="Times New Roman" pitchFamily="18" charset="0"/>
              </a:rPr>
              <a:t> ham </a:t>
            </a:r>
            <a:r>
              <a:rPr lang="en-US" sz="2400" dirty="0" err="1" smtClean="0">
                <a:effectLst>
                  <a:outerShdw blurRad="38100" dist="38100" dir="2700000" algn="tl">
                    <a:srgbClr val="C0C0C0"/>
                  </a:outerShdw>
                </a:effectLst>
                <a:latin typeface="Times New Roman" pitchFamily="18" charset="0"/>
              </a:rPr>
              <a:t>o’rgatib</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borilar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Ta’lim</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jarayonining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asosiy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qismini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harbiy</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gimnastika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mashqlari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egallar</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edi</a:t>
            </a:r>
            <a:r>
              <a:rPr lang="en-US" sz="2400" dirty="0" smtClean="0">
                <a:effectLst>
                  <a:outerShdw blurRad="38100" dist="38100" dir="2700000" algn="tl">
                    <a:srgbClr val="C0C0C0"/>
                  </a:outerShdw>
                </a:effectLst>
                <a:latin typeface="Times New Roman" pitchFamily="18" charset="0"/>
              </a:rPr>
              <a:t>. Bu </a:t>
            </a:r>
            <a:r>
              <a:rPr lang="en-US" sz="2400" dirty="0" err="1" smtClean="0">
                <a:effectLst>
                  <a:outerShdw blurRad="38100" dist="38100" dir="2700000" algn="tl">
                    <a:srgbClr val="C0C0C0"/>
                  </a:outerShdw>
                </a:effectLst>
                <a:latin typeface="Times New Roman" pitchFamily="18" charset="0"/>
              </a:rPr>
              <a:t>bilan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yosh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spartaliklarni</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yugurishdan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sakrashdan</a:t>
            </a:r>
            <a:r>
              <a:rPr lang="en-US" sz="2400" dirty="0" smtClean="0">
                <a:effectLst>
                  <a:outerShdw blurRad="38100" dist="38100" dir="2700000" algn="tl">
                    <a:srgbClr val="C0C0C0"/>
                  </a:outerShdw>
                </a:effectLst>
                <a:latin typeface="Times New Roman" pitchFamily="18" charset="0"/>
              </a:rPr>
              <a:t>, disk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nayza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ota</a:t>
            </a:r>
            <a:r>
              <a:rPr lang="ru-RU"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bilishdan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kurashish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va</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qo’l</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bilan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jang</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qilish</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usullaridan</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saboq</a:t>
            </a:r>
            <a:r>
              <a:rPr lang="en-US" sz="2400" dirty="0" smtClean="0">
                <a:effectLst>
                  <a:outerShdw blurRad="38100" dist="38100" dir="2700000" algn="tl">
                    <a:srgbClr val="C0C0C0"/>
                  </a:outerShdw>
                </a:effectLst>
                <a:latin typeface="Times New Roman" pitchFamily="18" charset="0"/>
              </a:rPr>
              <a:t> </a:t>
            </a:r>
            <a:r>
              <a:rPr lang="en-US" sz="2400" dirty="0" err="1" smtClean="0">
                <a:effectLst>
                  <a:outerShdw blurRad="38100" dist="38100" dir="2700000" algn="tl">
                    <a:srgbClr val="C0C0C0"/>
                  </a:outerShdw>
                </a:effectLst>
                <a:latin typeface="Times New Roman" pitchFamily="18" charset="0"/>
              </a:rPr>
              <a:t>berilardi</a:t>
            </a:r>
            <a:r>
              <a:rPr lang="en-US" sz="2400" dirty="0" smtClean="0">
                <a:effectLst>
                  <a:outerShdw blurRad="38100" dist="38100" dir="2700000" algn="tl">
                    <a:srgbClr val="C0C0C0"/>
                  </a:outerShdw>
                </a:effectLst>
                <a:latin typeface="Times New Roman" pitchFamily="18" charset="0"/>
              </a:rPr>
              <a:t>. </a:t>
            </a:r>
            <a:endParaRPr lang="ru-RU" sz="2400" dirty="0" smtClean="0">
              <a:effectLst>
                <a:outerShdw blurRad="38100" dist="38100" dir="2700000" algn="tl">
                  <a:srgbClr val="C0C0C0"/>
                </a:outerShdw>
              </a:effectLst>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997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03575" y="2997200"/>
            <a:ext cx="5399088"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9715" name="Picture 3"/>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611188" y="620713"/>
            <a:ext cx="4608512"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99715"/>
                                        </p:tgtEl>
                                        <p:attrNameLst>
                                          <p:attrName>style.visibility</p:attrName>
                                        </p:attrNameLst>
                                      </p:cBhvr>
                                      <p:to>
                                        <p:strVal val="visible"/>
                                      </p:to>
                                    </p:set>
                                    <p:anim calcmode="lin" valueType="num">
                                      <p:cBhvr>
                                        <p:cTn id="7" dur="2000" fill="hold"/>
                                        <p:tgtEl>
                                          <p:spTgt spid="499715"/>
                                        </p:tgtEl>
                                        <p:attrNameLst>
                                          <p:attrName>ppt_w</p:attrName>
                                        </p:attrNameLst>
                                      </p:cBhvr>
                                      <p:tavLst>
                                        <p:tav tm="0">
                                          <p:val>
                                            <p:fltVal val="0"/>
                                          </p:val>
                                        </p:tav>
                                        <p:tav tm="100000">
                                          <p:val>
                                            <p:strVal val="#ppt_w"/>
                                          </p:val>
                                        </p:tav>
                                      </p:tavLst>
                                    </p:anim>
                                    <p:anim calcmode="lin" valueType="num">
                                      <p:cBhvr>
                                        <p:cTn id="8" dur="2000" fill="hold"/>
                                        <p:tgtEl>
                                          <p:spTgt spid="4997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9714"/>
                                        </p:tgtEl>
                                        <p:attrNameLst>
                                          <p:attrName>style.visibility</p:attrName>
                                        </p:attrNameLst>
                                      </p:cBhvr>
                                      <p:to>
                                        <p:strVal val="visible"/>
                                      </p:to>
                                    </p:set>
                                    <p:anim calcmode="lin" valueType="num">
                                      <p:cBhvr>
                                        <p:cTn id="11" dur="2000" fill="hold"/>
                                        <p:tgtEl>
                                          <p:spTgt spid="499714"/>
                                        </p:tgtEl>
                                        <p:attrNameLst>
                                          <p:attrName>ppt_w</p:attrName>
                                        </p:attrNameLst>
                                      </p:cBhvr>
                                      <p:tavLst>
                                        <p:tav tm="0">
                                          <p:val>
                                            <p:fltVal val="0"/>
                                          </p:val>
                                        </p:tav>
                                        <p:tav tm="100000">
                                          <p:val>
                                            <p:strVal val="#ppt_w"/>
                                          </p:val>
                                        </p:tav>
                                      </p:tavLst>
                                    </p:anim>
                                    <p:anim calcmode="lin" valueType="num">
                                      <p:cBhvr>
                                        <p:cTn id="12" dur="2000" fill="hold"/>
                                        <p:tgtEl>
                                          <p:spTgt spid="4997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body" idx="1"/>
          </p:nvPr>
        </p:nvSpPr>
        <p:spPr>
          <a:xfrm>
            <a:off x="457200" y="476250"/>
            <a:ext cx="8229600" cy="5649913"/>
          </a:xfrm>
        </p:spPr>
        <p:txBody>
          <a:bodyPr/>
          <a:lstStyle/>
          <a:p>
            <a:pPr marL="0" indent="628650" algn="just" eaLnBrk="1" hangingPunct="1">
              <a:lnSpc>
                <a:spcPct val="90000"/>
              </a:lnSpc>
              <a:buFontTx/>
              <a:buNone/>
              <a:defRPr/>
            </a:pPr>
            <a:r>
              <a:rPr lang="en-US" sz="2800" smtClean="0">
                <a:effectLst>
                  <a:outerShdw blurRad="38100" dist="38100" dir="2700000" algn="tl">
                    <a:srgbClr val="C0C0C0"/>
                  </a:outerShdw>
                </a:effectLst>
                <a:latin typeface="Times New Roman" pitchFamily="18" charset="0"/>
              </a:rPr>
              <a:t>Qadimgi grek tarixchisi, faylasuf olimi Plutarx Sparta maktablaridagi ta’lim-tarbiya haqida gapirib shunday deydi: «O’qish va yozish — bolalarga faqat ularning eng zaruri o’rgatilar edi, tarbiyaning qolgan qismi esa bitta maqsad: hech so’zsiz itoat qildirishni, chidamli bo’lishni va yengish ilmini o’rgatishni ko’zda tutadi».</a:t>
            </a:r>
          </a:p>
          <a:p>
            <a:pPr marL="0" indent="628650" algn="just" eaLnBrk="1" hangingPunct="1">
              <a:lnSpc>
                <a:spcPct val="90000"/>
              </a:lnSpc>
              <a:buFontTx/>
              <a:buNone/>
              <a:defRPr/>
            </a:pPr>
            <a:r>
              <a:rPr lang="en-US" sz="2800" smtClean="0">
                <a:effectLst>
                  <a:outerShdw blurRad="38100" dist="38100" dir="2700000" algn="tl">
                    <a:srgbClr val="C0C0C0"/>
                  </a:outerShdw>
                </a:effectLst>
                <a:latin typeface="Times New Roman" pitchFamily="18" charset="0"/>
              </a:rPr>
              <a:t>Yoshlarga axloqiy tarbiya berishda davlat rahbarlari maxsus suhbatlar o’tkazib, shu yo’l bilan ularga axloqiy va siyosiy tarbiya berar edilar. </a:t>
            </a:r>
          </a:p>
          <a:p>
            <a:pPr marL="0" indent="628650" algn="just" eaLnBrk="1" hangingPunct="1">
              <a:lnSpc>
                <a:spcPct val="90000"/>
              </a:lnSpc>
              <a:buFontTx/>
              <a:buNone/>
              <a:defRPr/>
            </a:pPr>
            <a:r>
              <a:rPr lang="en-US" sz="2800" smtClean="0">
                <a:effectLst>
                  <a:outerShdw blurRad="38100" dist="38100" dir="2700000" algn="tl">
                    <a:srgbClr val="C0C0C0"/>
                  </a:outerShdw>
                </a:effectLst>
                <a:latin typeface="Times New Roman" pitchFamily="18" charset="0"/>
              </a:rPr>
              <a:t>Sparta ta’lim-tarbiya tizimida bola 18—20 yoshga yetgandan keyin maxsus «efeblar» (efeblar qadimgi Yunonistonda balog’atga yetgan o’spirinlar) guruhiga o’tkazilgan va harbiy xizmatni o’taganlar.</a:t>
            </a:r>
            <a:endParaRPr lang="ru-RU" sz="2800" smtClean="0">
              <a:effectLst>
                <a:outerShdw blurRad="38100" dist="38100" dir="2700000" algn="tl">
                  <a:srgbClr val="C0C0C0"/>
                </a:outerShdw>
              </a:effectLst>
              <a:latin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0176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06650" y="333375"/>
            <a:ext cx="4152900" cy="411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63"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34100" y="3068638"/>
            <a:ext cx="2638425" cy="324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64"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68313" y="3141663"/>
            <a:ext cx="2359025"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501764"/>
                                        </p:tgtEl>
                                        <p:attrNameLst>
                                          <p:attrName>style.visibility</p:attrName>
                                        </p:attrNameLst>
                                      </p:cBhvr>
                                      <p:to>
                                        <p:strVal val="visible"/>
                                      </p:to>
                                    </p:set>
                                    <p:animEffect transition="in" filter="diamond(out)">
                                      <p:cBhvr>
                                        <p:cTn id="7" dur="2000"/>
                                        <p:tgtEl>
                                          <p:spTgt spid="501764"/>
                                        </p:tgtEl>
                                      </p:cBhvr>
                                    </p:animEffect>
                                  </p:childTnLst>
                                </p:cTn>
                              </p:par>
                              <p:par>
                                <p:cTn id="8" presetID="8" presetClass="entr" presetSubtype="32" fill="hold" nodeType="withEffect">
                                  <p:stCondLst>
                                    <p:cond delay="0"/>
                                  </p:stCondLst>
                                  <p:childTnLst>
                                    <p:set>
                                      <p:cBhvr>
                                        <p:cTn id="9" dur="1" fill="hold">
                                          <p:stCondLst>
                                            <p:cond delay="0"/>
                                          </p:stCondLst>
                                        </p:cTn>
                                        <p:tgtEl>
                                          <p:spTgt spid="501762"/>
                                        </p:tgtEl>
                                        <p:attrNameLst>
                                          <p:attrName>style.visibility</p:attrName>
                                        </p:attrNameLst>
                                      </p:cBhvr>
                                      <p:to>
                                        <p:strVal val="visible"/>
                                      </p:to>
                                    </p:set>
                                    <p:animEffect transition="in" filter="diamond(out)">
                                      <p:cBhvr>
                                        <p:cTn id="10" dur="2000"/>
                                        <p:tgtEl>
                                          <p:spTgt spid="501762"/>
                                        </p:tgtEl>
                                      </p:cBhvr>
                                    </p:animEffect>
                                  </p:childTnLst>
                                </p:cTn>
                              </p:par>
                              <p:par>
                                <p:cTn id="11" presetID="8" presetClass="entr" presetSubtype="32" fill="hold" nodeType="withEffect">
                                  <p:stCondLst>
                                    <p:cond delay="0"/>
                                  </p:stCondLst>
                                  <p:childTnLst>
                                    <p:set>
                                      <p:cBhvr>
                                        <p:cTn id="12" dur="1" fill="hold">
                                          <p:stCondLst>
                                            <p:cond delay="0"/>
                                          </p:stCondLst>
                                        </p:cTn>
                                        <p:tgtEl>
                                          <p:spTgt spid="501763"/>
                                        </p:tgtEl>
                                        <p:attrNameLst>
                                          <p:attrName>style.visibility</p:attrName>
                                        </p:attrNameLst>
                                      </p:cBhvr>
                                      <p:to>
                                        <p:strVal val="visible"/>
                                      </p:to>
                                    </p:set>
                                    <p:animEffect transition="in" filter="diamond(out)">
                                      <p:cBhvr>
                                        <p:cTn id="13" dur="2000"/>
                                        <p:tgtEl>
                                          <p:spTgt spid="50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02786" name="Rectangle 2"/>
          <p:cNvSpPr>
            <a:spLocks noGrp="1" noChangeArrowheads="1"/>
          </p:cNvSpPr>
          <p:nvPr>
            <p:ph type="body" idx="1"/>
          </p:nvPr>
        </p:nvSpPr>
        <p:spPr>
          <a:xfrm>
            <a:off x="457200" y="476250"/>
            <a:ext cx="8229600" cy="5649913"/>
          </a:xfrm>
        </p:spPr>
        <p:txBody>
          <a:bodyPr/>
          <a:lstStyle/>
          <a:p>
            <a:pPr marL="0" indent="628650" algn="just" eaLnBrk="1" hangingPunct="1">
              <a:lnSpc>
                <a:spcPct val="90000"/>
              </a:lnSpc>
              <a:buFontTx/>
              <a:buNone/>
              <a:defRPr/>
            </a:pPr>
            <a:r>
              <a:rPr lang="en-US" sz="2800" smtClean="0">
                <a:effectLst>
                  <a:outerShdw blurRad="38100" dist="38100" dir="2700000" algn="tl">
                    <a:srgbClr val="C0C0C0"/>
                  </a:outerShdw>
                </a:effectLst>
                <a:latin typeface="Times New Roman" pitchFamily="18" charset="0"/>
              </a:rPr>
              <a:t>Spartada </a:t>
            </a:r>
            <a:r>
              <a:rPr lang="uz-Cyrl-UZ" sz="2800" smtClean="0">
                <a:effectLst>
                  <a:outerShdw blurRad="38100" dist="38100" dir="2700000" algn="tl">
                    <a:srgbClr val="C0C0C0"/>
                  </a:outerShdw>
                </a:effectLst>
                <a:latin typeface="Times New Roman" pitchFamily="18" charset="0"/>
              </a:rPr>
              <a:t>q</a:t>
            </a:r>
            <a:r>
              <a:rPr lang="en-US" sz="2800" smtClean="0">
                <a:effectLst>
                  <a:outerShdw blurRad="38100" dist="38100" dir="2700000" algn="tl">
                    <a:srgbClr val="C0C0C0"/>
                  </a:outerShdw>
                </a:effectLst>
                <a:latin typeface="Times New Roman" pitchFamily="18" charset="0"/>
              </a:rPr>
              <a:t>izlar tarbiyasiga ham alohida e’tibor berilgan, ya’ni ular ham harbiy va jismoniy tarbiya malakalari bilan qurollantirib borilgan. Bundan maqsad erkaklar qullar qo’zgolonini bostirmoq uchun urushga ketgan vaqtlarida qizlar, ayollar shaharni, uy-joyni qo’riqlash maqsadida qurollanib qo’riqchilik vazifasini o’tar, qullarni esa itoat saqlashini ta’minlar edilar.</a:t>
            </a:r>
          </a:p>
          <a:p>
            <a:pPr marL="0" indent="628650" algn="just" eaLnBrk="1" hangingPunct="1">
              <a:lnSpc>
                <a:spcPct val="90000"/>
              </a:lnSpc>
              <a:buFontTx/>
              <a:buNone/>
              <a:defRPr/>
            </a:pPr>
            <a:r>
              <a:rPr lang="en-US" sz="2800" smtClean="0">
                <a:effectLst>
                  <a:outerShdw blurRad="38100" dist="38100" dir="2700000" algn="tl">
                    <a:srgbClr val="C0C0C0"/>
                  </a:outerShdw>
                </a:effectLst>
                <a:latin typeface="Times New Roman" pitchFamily="18" charset="0"/>
              </a:rPr>
              <a:t>Afinada bolalar 7 yoshga yetguncha uyda tarbiyalanar edilar. Ug’il bolalar 7 yoshdan boshlab maktabga qatnar, qizlar esa oilada ona ko’magida uy-ro’zg’or ishlariga o’rgatilar edi. Afinada umuman xotin-qizlarning hayoti uy doirasidan chiqmas, asosan ichkarida o’tar edi.</a:t>
            </a:r>
            <a:endParaRPr lang="ru-RU" sz="2800" smtClean="0">
              <a:effectLst>
                <a:outerShdw blurRad="38100" dist="38100" dir="2700000" algn="tl">
                  <a:srgbClr val="C0C0C0"/>
                </a:outerShdw>
              </a:effectLst>
              <a:latin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1064</Words>
  <Application>Microsoft Office PowerPoint</Application>
  <PresentationFormat>Экран (4:3)</PresentationFormat>
  <Paragraphs>52</Paragraphs>
  <Slides>29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29</vt:i4>
      </vt:variant>
    </vt:vector>
  </HeadingPairs>
  <TitlesOfParts>
    <vt:vector size="32" baseType="lpstr">
      <vt:lpstr>Оформление по умолчанию</vt:lpstr>
      <vt:lpstr>1_Вершина горы</vt:lpstr>
      <vt:lpstr>Тема Office</vt:lpstr>
      <vt:lpstr>Слайд 1</vt:lpstr>
      <vt:lpstr>Reja:</vt:lpstr>
      <vt:lpstr> Jahon pedagogika fani rivojlanish tarixi bayoni</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ТАРИХИ</dc:title>
  <dc:creator>arxiv.uz</dc:creator>
  <cp:lastModifiedBy>Пользователь</cp:lastModifiedBy>
  <cp:revision>414</cp:revision>
  <dcterms:created xsi:type="dcterms:W3CDTF">2012-05-02T10:03:40Z</dcterms:created>
  <dcterms:modified xsi:type="dcterms:W3CDTF">2024-03-18T06:12:41Z</dcterms:modified>
</cp:coreProperties>
</file>